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61" r:id="rId2"/>
    <p:sldId id="288" r:id="rId3"/>
    <p:sldId id="289" r:id="rId4"/>
    <p:sldId id="290" r:id="rId5"/>
    <p:sldId id="341" r:id="rId6"/>
    <p:sldId id="263" r:id="rId7"/>
    <p:sldId id="291" r:id="rId8"/>
    <p:sldId id="292" r:id="rId9"/>
    <p:sldId id="293" r:id="rId10"/>
    <p:sldId id="294" r:id="rId11"/>
    <p:sldId id="295" r:id="rId12"/>
    <p:sldId id="296" r:id="rId13"/>
    <p:sldId id="298" r:id="rId14"/>
    <p:sldId id="299" r:id="rId15"/>
    <p:sldId id="300" r:id="rId16"/>
    <p:sldId id="301" r:id="rId17"/>
    <p:sldId id="302" r:id="rId18"/>
    <p:sldId id="303" r:id="rId19"/>
    <p:sldId id="304" r:id="rId20"/>
    <p:sldId id="305" r:id="rId21"/>
    <p:sldId id="306" r:id="rId22"/>
    <p:sldId id="307" r:id="rId23"/>
    <p:sldId id="308" r:id="rId24"/>
    <p:sldId id="309" r:id="rId25"/>
    <p:sldId id="310" r:id="rId26"/>
    <p:sldId id="311" r:id="rId27"/>
    <p:sldId id="312" r:id="rId28"/>
    <p:sldId id="313" r:id="rId29"/>
    <p:sldId id="315" r:id="rId30"/>
    <p:sldId id="316" r:id="rId31"/>
    <p:sldId id="317" r:id="rId32"/>
    <p:sldId id="318" r:id="rId33"/>
    <p:sldId id="319" r:id="rId34"/>
    <p:sldId id="320" r:id="rId35"/>
    <p:sldId id="321" r:id="rId36"/>
    <p:sldId id="322" r:id="rId37"/>
    <p:sldId id="323" r:id="rId38"/>
    <p:sldId id="324" r:id="rId39"/>
    <p:sldId id="325" r:id="rId40"/>
    <p:sldId id="326" r:id="rId41"/>
    <p:sldId id="327" r:id="rId42"/>
    <p:sldId id="328" r:id="rId43"/>
    <p:sldId id="329" r:id="rId44"/>
    <p:sldId id="330" r:id="rId45"/>
    <p:sldId id="331" r:id="rId46"/>
    <p:sldId id="332" r:id="rId47"/>
    <p:sldId id="333" r:id="rId48"/>
    <p:sldId id="334" r:id="rId49"/>
    <p:sldId id="335" r:id="rId50"/>
    <p:sldId id="336" r:id="rId51"/>
    <p:sldId id="337" r:id="rId52"/>
    <p:sldId id="338" r:id="rId53"/>
    <p:sldId id="339" r:id="rId54"/>
    <p:sldId id="340" r:id="rId55"/>
    <p:sldId id="287" r:id="rId56"/>
  </p:sldIdLst>
  <p:sldSz cx="12192000" cy="6858000"/>
  <p:notesSz cx="6858000" cy="9144000"/>
  <p:embeddedFontLst>
    <p:embeddedFont>
      <p:font typeface="思源黑体 CN Light" panose="02010600030101010101" charset="-122"/>
      <p:regular r:id="rId57"/>
    </p:embeddedFont>
    <p:embeddedFont>
      <p:font typeface="华文楷体" panose="02010600040101010101" pitchFamily="2" charset="-122"/>
      <p:regular r:id="rId58"/>
    </p:embeddedFont>
    <p:embeddedFont>
      <p:font typeface="黑体" panose="02010609060101010101" pitchFamily="49" charset="-122"/>
      <p:regular r:id="rId59"/>
    </p:embeddedFont>
    <p:embeddedFont>
      <p:font typeface="等线" panose="02010600030101010101" charset="-122"/>
      <p:regular r:id="rId60"/>
      <p:bold r:id="rId61"/>
    </p:embeddedFont>
    <p:embeddedFont>
      <p:font typeface="思源黑体 CN Heavy" panose="02010600030101010101" charset="-122"/>
      <p:bold r:id="rId62"/>
    </p:embeddedFont>
    <p:embeddedFont>
      <p:font typeface="华文新魏" panose="02010800040101010101" pitchFamily="2" charset="-122"/>
      <p:regular r:id="rId63"/>
    </p:embeddedFont>
    <p:embeddedFont>
      <p:font typeface="等线 Light" panose="02010600030101010101" charset="-122"/>
      <p:regular r:id="rId64"/>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28" userDrawn="1">
          <p15:clr>
            <a:srgbClr val="A4A3A4"/>
          </p15:clr>
        </p15:guide>
        <p15:guide id="2" pos="3863" userDrawn="1">
          <p15:clr>
            <a:srgbClr val="A4A3A4"/>
          </p15:clr>
        </p15:guide>
        <p15:guide id="3" orient="horz" pos="136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015AD7"/>
    <a:srgbClr val="105F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62" autoAdjust="0"/>
    <p:restoredTop sz="94660"/>
  </p:normalViewPr>
  <p:slideViewPr>
    <p:cSldViewPr snapToGrid="0" showGuides="1">
      <p:cViewPr varScale="1">
        <p:scale>
          <a:sx n="74" d="100"/>
          <a:sy n="74" d="100"/>
        </p:scale>
        <p:origin x="552" y="72"/>
      </p:cViewPr>
      <p:guideLst>
        <p:guide orient="horz" pos="2228"/>
        <p:guide pos="3863"/>
        <p:guide orient="horz" pos="136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7.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61"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6.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2B2D964-8E0A-4613-BE53-3EBE51732E55}"/>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0A3954EF-2D56-41E1-9AA5-61654EE3E1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8AB37FA0-18AB-4CE3-AB80-DA0C578BFD88}"/>
              </a:ext>
            </a:extLst>
          </p:cNvPr>
          <p:cNvSpPr>
            <a:spLocks noGrp="1"/>
          </p:cNvSpPr>
          <p:nvPr>
            <p:ph type="dt" sz="half" idx="10"/>
          </p:nvPr>
        </p:nvSpPr>
        <p:spPr/>
        <p:txBody>
          <a:bodyPr/>
          <a:lstStyle/>
          <a:p>
            <a:fld id="{8BD9CAEF-557D-41CF-83CF-282933C34D8E}" type="datetimeFigureOut">
              <a:rPr lang="zh-CN" altLang="en-US" smtClean="0"/>
              <a:t>2023-05-04</a:t>
            </a:fld>
            <a:endParaRPr lang="zh-CN" altLang="en-US"/>
          </a:p>
        </p:txBody>
      </p:sp>
      <p:sp>
        <p:nvSpPr>
          <p:cNvPr id="5" name="页脚占位符 4">
            <a:extLst>
              <a:ext uri="{FF2B5EF4-FFF2-40B4-BE49-F238E27FC236}">
                <a16:creationId xmlns="" xmlns:a16="http://schemas.microsoft.com/office/drawing/2014/main" id="{537A58D7-1AB9-4F5C-A248-5284909FAB0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051775F3-3FB3-4908-8578-CB63D8DDC93C}"/>
              </a:ext>
            </a:extLst>
          </p:cNvPr>
          <p:cNvSpPr>
            <a:spLocks noGrp="1"/>
          </p:cNvSpPr>
          <p:nvPr>
            <p:ph type="sldNum" sz="quarter" idx="12"/>
          </p:nvPr>
        </p:nvSpPr>
        <p:spPr/>
        <p:txBody>
          <a:bodyPr/>
          <a:lstStyle/>
          <a:p>
            <a:fld id="{FED4FF3B-14C6-4858-8E21-D5FC91638A25}" type="slidenum">
              <a:rPr lang="zh-CN" altLang="en-US" smtClean="0"/>
              <a:t>‹#›</a:t>
            </a:fld>
            <a:endParaRPr lang="zh-CN" altLang="en-US"/>
          </a:p>
        </p:txBody>
      </p:sp>
    </p:spTree>
    <p:extLst>
      <p:ext uri="{BB962C8B-B14F-4D97-AF65-F5344CB8AC3E}">
        <p14:creationId xmlns:p14="http://schemas.microsoft.com/office/powerpoint/2010/main" val="1547671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9855196-AA33-4104-97AF-ACAB9B4D7C4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6454F341-1E43-4B77-BF0D-EF02279F876B}"/>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3CBE43D8-BF87-444F-83B1-2DF0C96ED40B}"/>
              </a:ext>
            </a:extLst>
          </p:cNvPr>
          <p:cNvSpPr>
            <a:spLocks noGrp="1"/>
          </p:cNvSpPr>
          <p:nvPr>
            <p:ph type="dt" sz="half" idx="10"/>
          </p:nvPr>
        </p:nvSpPr>
        <p:spPr/>
        <p:txBody>
          <a:bodyPr/>
          <a:lstStyle/>
          <a:p>
            <a:fld id="{8BD9CAEF-557D-41CF-83CF-282933C34D8E}" type="datetimeFigureOut">
              <a:rPr lang="zh-CN" altLang="en-US" smtClean="0"/>
              <a:t>2023-05-04</a:t>
            </a:fld>
            <a:endParaRPr lang="zh-CN" altLang="en-US"/>
          </a:p>
        </p:txBody>
      </p:sp>
      <p:sp>
        <p:nvSpPr>
          <p:cNvPr id="5" name="页脚占位符 4">
            <a:extLst>
              <a:ext uri="{FF2B5EF4-FFF2-40B4-BE49-F238E27FC236}">
                <a16:creationId xmlns="" xmlns:a16="http://schemas.microsoft.com/office/drawing/2014/main" id="{FBD9D2BA-6AA5-47C3-AD10-A5562CC5F9B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29C42EC-E097-4A94-BF4B-4220ED5821A3}"/>
              </a:ext>
            </a:extLst>
          </p:cNvPr>
          <p:cNvSpPr>
            <a:spLocks noGrp="1"/>
          </p:cNvSpPr>
          <p:nvPr>
            <p:ph type="sldNum" sz="quarter" idx="12"/>
          </p:nvPr>
        </p:nvSpPr>
        <p:spPr/>
        <p:txBody>
          <a:bodyPr/>
          <a:lstStyle/>
          <a:p>
            <a:fld id="{FED4FF3B-14C6-4858-8E21-D5FC91638A25}" type="slidenum">
              <a:rPr lang="zh-CN" altLang="en-US" smtClean="0"/>
              <a:t>‹#›</a:t>
            </a:fld>
            <a:endParaRPr lang="zh-CN" altLang="en-US"/>
          </a:p>
        </p:txBody>
      </p:sp>
    </p:spTree>
    <p:extLst>
      <p:ext uri="{BB962C8B-B14F-4D97-AF65-F5344CB8AC3E}">
        <p14:creationId xmlns:p14="http://schemas.microsoft.com/office/powerpoint/2010/main" val="210288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02C2BC3-066F-4C96-B7CC-543A7B2B8D40}"/>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CD8FD5AD-D427-43AC-843F-6FD92D1020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 xmlns:a16="http://schemas.microsoft.com/office/drawing/2014/main" id="{31A3B01B-B1CA-4F43-9C30-5DF4D7C170FD}"/>
              </a:ext>
            </a:extLst>
          </p:cNvPr>
          <p:cNvSpPr>
            <a:spLocks noGrp="1"/>
          </p:cNvSpPr>
          <p:nvPr>
            <p:ph type="dt" sz="half" idx="10"/>
          </p:nvPr>
        </p:nvSpPr>
        <p:spPr/>
        <p:txBody>
          <a:bodyPr/>
          <a:lstStyle/>
          <a:p>
            <a:fld id="{8BD9CAEF-557D-41CF-83CF-282933C34D8E}" type="datetimeFigureOut">
              <a:rPr lang="zh-CN" altLang="en-US" smtClean="0"/>
              <a:t>2023-05-04</a:t>
            </a:fld>
            <a:endParaRPr lang="zh-CN" altLang="en-US"/>
          </a:p>
        </p:txBody>
      </p:sp>
      <p:sp>
        <p:nvSpPr>
          <p:cNvPr id="5" name="页脚占位符 4">
            <a:extLst>
              <a:ext uri="{FF2B5EF4-FFF2-40B4-BE49-F238E27FC236}">
                <a16:creationId xmlns="" xmlns:a16="http://schemas.microsoft.com/office/drawing/2014/main" id="{03FE8A3F-0780-4C23-864D-E41A5F93286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54D04327-AE02-418C-A127-61CD0DA38043}"/>
              </a:ext>
            </a:extLst>
          </p:cNvPr>
          <p:cNvSpPr>
            <a:spLocks noGrp="1"/>
          </p:cNvSpPr>
          <p:nvPr>
            <p:ph type="sldNum" sz="quarter" idx="12"/>
          </p:nvPr>
        </p:nvSpPr>
        <p:spPr/>
        <p:txBody>
          <a:bodyPr/>
          <a:lstStyle/>
          <a:p>
            <a:fld id="{FED4FF3B-14C6-4858-8E21-D5FC91638A25}" type="slidenum">
              <a:rPr lang="zh-CN" altLang="en-US" smtClean="0"/>
              <a:t>‹#›</a:t>
            </a:fld>
            <a:endParaRPr lang="zh-CN" altLang="en-US"/>
          </a:p>
        </p:txBody>
      </p:sp>
    </p:spTree>
    <p:extLst>
      <p:ext uri="{BB962C8B-B14F-4D97-AF65-F5344CB8AC3E}">
        <p14:creationId xmlns:p14="http://schemas.microsoft.com/office/powerpoint/2010/main" val="4096292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F3B84CC-53AD-42A0-85A1-F826A70F80A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53D23F9F-82D6-4908-8B32-64F53F9505A3}"/>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 xmlns:a16="http://schemas.microsoft.com/office/drawing/2014/main" id="{16FEDEAF-95E9-47E7-B221-21BB1A18B447}"/>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 xmlns:a16="http://schemas.microsoft.com/office/drawing/2014/main" id="{7A799E3D-9BC9-4B76-99F6-41B6A0679585}"/>
              </a:ext>
            </a:extLst>
          </p:cNvPr>
          <p:cNvSpPr>
            <a:spLocks noGrp="1"/>
          </p:cNvSpPr>
          <p:nvPr>
            <p:ph type="dt" sz="half" idx="10"/>
          </p:nvPr>
        </p:nvSpPr>
        <p:spPr/>
        <p:txBody>
          <a:bodyPr/>
          <a:lstStyle/>
          <a:p>
            <a:fld id="{8BD9CAEF-557D-41CF-83CF-282933C34D8E}" type="datetimeFigureOut">
              <a:rPr lang="zh-CN" altLang="en-US" smtClean="0"/>
              <a:t>2023-05-04</a:t>
            </a:fld>
            <a:endParaRPr lang="zh-CN" altLang="en-US"/>
          </a:p>
        </p:txBody>
      </p:sp>
      <p:sp>
        <p:nvSpPr>
          <p:cNvPr id="6" name="页脚占位符 5">
            <a:extLst>
              <a:ext uri="{FF2B5EF4-FFF2-40B4-BE49-F238E27FC236}">
                <a16:creationId xmlns="" xmlns:a16="http://schemas.microsoft.com/office/drawing/2014/main" id="{FDF292C2-D4E4-4B5E-B9BB-AA392C87C47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8E54CEBC-36B6-4A00-B75E-C850B8BA9451}"/>
              </a:ext>
            </a:extLst>
          </p:cNvPr>
          <p:cNvSpPr>
            <a:spLocks noGrp="1"/>
          </p:cNvSpPr>
          <p:nvPr>
            <p:ph type="sldNum" sz="quarter" idx="12"/>
          </p:nvPr>
        </p:nvSpPr>
        <p:spPr/>
        <p:txBody>
          <a:bodyPr/>
          <a:lstStyle/>
          <a:p>
            <a:fld id="{FED4FF3B-14C6-4858-8E21-D5FC91638A25}" type="slidenum">
              <a:rPr lang="zh-CN" altLang="en-US" smtClean="0"/>
              <a:t>‹#›</a:t>
            </a:fld>
            <a:endParaRPr lang="zh-CN" altLang="en-US"/>
          </a:p>
        </p:txBody>
      </p:sp>
    </p:spTree>
    <p:extLst>
      <p:ext uri="{BB962C8B-B14F-4D97-AF65-F5344CB8AC3E}">
        <p14:creationId xmlns:p14="http://schemas.microsoft.com/office/powerpoint/2010/main" val="4139236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C2861D0-3039-43BC-9098-8006DD293C44}"/>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77523BFB-5515-43A8-95CC-E259869624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 xmlns:a16="http://schemas.microsoft.com/office/drawing/2014/main" id="{9420D37B-0086-4BD3-B46B-122FA2AAD311}"/>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 xmlns:a16="http://schemas.microsoft.com/office/drawing/2014/main" id="{F025A9AF-40D2-4752-9905-0EDABC5597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 xmlns:a16="http://schemas.microsoft.com/office/drawing/2014/main" id="{3434E7C0-F0C6-4942-BB9E-68950B16BF74}"/>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 xmlns:a16="http://schemas.microsoft.com/office/drawing/2014/main" id="{68BB41DB-5E51-484E-8624-780CC2EEB9F0}"/>
              </a:ext>
            </a:extLst>
          </p:cNvPr>
          <p:cNvSpPr>
            <a:spLocks noGrp="1"/>
          </p:cNvSpPr>
          <p:nvPr>
            <p:ph type="dt" sz="half" idx="10"/>
          </p:nvPr>
        </p:nvSpPr>
        <p:spPr/>
        <p:txBody>
          <a:bodyPr/>
          <a:lstStyle/>
          <a:p>
            <a:fld id="{8BD9CAEF-557D-41CF-83CF-282933C34D8E}" type="datetimeFigureOut">
              <a:rPr lang="zh-CN" altLang="en-US" smtClean="0"/>
              <a:t>2023-05-04</a:t>
            </a:fld>
            <a:endParaRPr lang="zh-CN" altLang="en-US"/>
          </a:p>
        </p:txBody>
      </p:sp>
      <p:sp>
        <p:nvSpPr>
          <p:cNvPr id="8" name="页脚占位符 7">
            <a:extLst>
              <a:ext uri="{FF2B5EF4-FFF2-40B4-BE49-F238E27FC236}">
                <a16:creationId xmlns="" xmlns:a16="http://schemas.microsoft.com/office/drawing/2014/main" id="{25B32CD6-9DB1-400D-8754-BC2E288D985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43E45DC5-EEA2-4D0D-B85E-8F5AFF7F62C0}"/>
              </a:ext>
            </a:extLst>
          </p:cNvPr>
          <p:cNvSpPr>
            <a:spLocks noGrp="1"/>
          </p:cNvSpPr>
          <p:nvPr>
            <p:ph type="sldNum" sz="quarter" idx="12"/>
          </p:nvPr>
        </p:nvSpPr>
        <p:spPr/>
        <p:txBody>
          <a:bodyPr/>
          <a:lstStyle/>
          <a:p>
            <a:fld id="{FED4FF3B-14C6-4858-8E21-D5FC91638A25}" type="slidenum">
              <a:rPr lang="zh-CN" altLang="en-US" smtClean="0"/>
              <a:t>‹#›</a:t>
            </a:fld>
            <a:endParaRPr lang="zh-CN" altLang="en-US"/>
          </a:p>
        </p:txBody>
      </p:sp>
    </p:spTree>
    <p:extLst>
      <p:ext uri="{BB962C8B-B14F-4D97-AF65-F5344CB8AC3E}">
        <p14:creationId xmlns:p14="http://schemas.microsoft.com/office/powerpoint/2010/main" val="1341590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171A4E8-565D-43D8-B4A2-98A8100A852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E422C53C-A99B-488D-ABC4-A53750B163F6}"/>
              </a:ext>
            </a:extLst>
          </p:cNvPr>
          <p:cNvSpPr>
            <a:spLocks noGrp="1"/>
          </p:cNvSpPr>
          <p:nvPr>
            <p:ph type="dt" sz="half" idx="10"/>
          </p:nvPr>
        </p:nvSpPr>
        <p:spPr/>
        <p:txBody>
          <a:bodyPr/>
          <a:lstStyle/>
          <a:p>
            <a:fld id="{8BD9CAEF-557D-41CF-83CF-282933C34D8E}" type="datetimeFigureOut">
              <a:rPr lang="zh-CN" altLang="en-US" smtClean="0"/>
              <a:t>2023-05-04</a:t>
            </a:fld>
            <a:endParaRPr lang="zh-CN" altLang="en-US"/>
          </a:p>
        </p:txBody>
      </p:sp>
      <p:sp>
        <p:nvSpPr>
          <p:cNvPr id="4" name="页脚占位符 3">
            <a:extLst>
              <a:ext uri="{FF2B5EF4-FFF2-40B4-BE49-F238E27FC236}">
                <a16:creationId xmlns="" xmlns:a16="http://schemas.microsoft.com/office/drawing/2014/main" id="{F34DC5A8-4715-4244-B87E-A63EC5886AF6}"/>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9E7E95CE-010A-4C04-9726-519080434129}"/>
              </a:ext>
            </a:extLst>
          </p:cNvPr>
          <p:cNvSpPr>
            <a:spLocks noGrp="1"/>
          </p:cNvSpPr>
          <p:nvPr>
            <p:ph type="sldNum" sz="quarter" idx="12"/>
          </p:nvPr>
        </p:nvSpPr>
        <p:spPr/>
        <p:txBody>
          <a:bodyPr/>
          <a:lstStyle/>
          <a:p>
            <a:fld id="{FED4FF3B-14C6-4858-8E21-D5FC91638A25}" type="slidenum">
              <a:rPr lang="zh-CN" altLang="en-US" smtClean="0"/>
              <a:t>‹#›</a:t>
            </a:fld>
            <a:endParaRPr lang="zh-CN" altLang="en-US"/>
          </a:p>
        </p:txBody>
      </p:sp>
    </p:spTree>
    <p:extLst>
      <p:ext uri="{BB962C8B-B14F-4D97-AF65-F5344CB8AC3E}">
        <p14:creationId xmlns:p14="http://schemas.microsoft.com/office/powerpoint/2010/main" val="2940291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AA836734-989D-43D8-A974-B023D2507606}"/>
              </a:ext>
            </a:extLst>
          </p:cNvPr>
          <p:cNvSpPr>
            <a:spLocks noGrp="1"/>
          </p:cNvSpPr>
          <p:nvPr>
            <p:ph type="dt" sz="half" idx="10"/>
          </p:nvPr>
        </p:nvSpPr>
        <p:spPr/>
        <p:txBody>
          <a:bodyPr/>
          <a:lstStyle/>
          <a:p>
            <a:fld id="{8BD9CAEF-557D-41CF-83CF-282933C34D8E}" type="datetimeFigureOut">
              <a:rPr lang="zh-CN" altLang="en-US" smtClean="0"/>
              <a:t>2023-05-04</a:t>
            </a:fld>
            <a:endParaRPr lang="zh-CN" altLang="en-US"/>
          </a:p>
        </p:txBody>
      </p:sp>
      <p:sp>
        <p:nvSpPr>
          <p:cNvPr id="3" name="页脚占位符 2">
            <a:extLst>
              <a:ext uri="{FF2B5EF4-FFF2-40B4-BE49-F238E27FC236}">
                <a16:creationId xmlns="" xmlns:a16="http://schemas.microsoft.com/office/drawing/2014/main" id="{9EAD3635-CF4A-4BE6-AF1E-3936E71EB4A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2C01920E-77AE-40C7-BF05-5FB8FDAE0BAC}"/>
              </a:ext>
            </a:extLst>
          </p:cNvPr>
          <p:cNvSpPr>
            <a:spLocks noGrp="1"/>
          </p:cNvSpPr>
          <p:nvPr>
            <p:ph type="sldNum" sz="quarter" idx="12"/>
          </p:nvPr>
        </p:nvSpPr>
        <p:spPr/>
        <p:txBody>
          <a:bodyPr/>
          <a:lstStyle/>
          <a:p>
            <a:fld id="{FED4FF3B-14C6-4858-8E21-D5FC91638A25}" type="slidenum">
              <a:rPr lang="zh-CN" altLang="en-US" smtClean="0"/>
              <a:t>‹#›</a:t>
            </a:fld>
            <a:endParaRPr lang="zh-CN" altLang="en-US"/>
          </a:p>
        </p:txBody>
      </p:sp>
    </p:spTree>
    <p:extLst>
      <p:ext uri="{BB962C8B-B14F-4D97-AF65-F5344CB8AC3E}">
        <p14:creationId xmlns:p14="http://schemas.microsoft.com/office/powerpoint/2010/main" val="1472101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08BCB85-A50A-420A-94E6-5AD0D4410D2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F3B6F9D0-4FBF-4C33-912A-312775FEBC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 xmlns:a16="http://schemas.microsoft.com/office/drawing/2014/main" id="{E44EC51F-AF1F-4ADA-8498-C110948628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53811D0E-5A89-4C33-A32A-08A87F2FC767}"/>
              </a:ext>
            </a:extLst>
          </p:cNvPr>
          <p:cNvSpPr>
            <a:spLocks noGrp="1"/>
          </p:cNvSpPr>
          <p:nvPr>
            <p:ph type="dt" sz="half" idx="10"/>
          </p:nvPr>
        </p:nvSpPr>
        <p:spPr/>
        <p:txBody>
          <a:bodyPr/>
          <a:lstStyle/>
          <a:p>
            <a:fld id="{8BD9CAEF-557D-41CF-83CF-282933C34D8E}" type="datetimeFigureOut">
              <a:rPr lang="zh-CN" altLang="en-US" smtClean="0"/>
              <a:t>2023-05-04</a:t>
            </a:fld>
            <a:endParaRPr lang="zh-CN" altLang="en-US"/>
          </a:p>
        </p:txBody>
      </p:sp>
      <p:sp>
        <p:nvSpPr>
          <p:cNvPr id="6" name="页脚占位符 5">
            <a:extLst>
              <a:ext uri="{FF2B5EF4-FFF2-40B4-BE49-F238E27FC236}">
                <a16:creationId xmlns="" xmlns:a16="http://schemas.microsoft.com/office/drawing/2014/main" id="{3CBD0297-64E0-4C96-95FE-73F69CEAB9C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619AF9AF-9B3E-4537-8D70-8A6C82B78E25}"/>
              </a:ext>
            </a:extLst>
          </p:cNvPr>
          <p:cNvSpPr>
            <a:spLocks noGrp="1"/>
          </p:cNvSpPr>
          <p:nvPr>
            <p:ph type="sldNum" sz="quarter" idx="12"/>
          </p:nvPr>
        </p:nvSpPr>
        <p:spPr/>
        <p:txBody>
          <a:bodyPr/>
          <a:lstStyle/>
          <a:p>
            <a:fld id="{FED4FF3B-14C6-4858-8E21-D5FC91638A25}" type="slidenum">
              <a:rPr lang="zh-CN" altLang="en-US" smtClean="0"/>
              <a:t>‹#›</a:t>
            </a:fld>
            <a:endParaRPr lang="zh-CN" altLang="en-US"/>
          </a:p>
        </p:txBody>
      </p:sp>
    </p:spTree>
    <p:extLst>
      <p:ext uri="{BB962C8B-B14F-4D97-AF65-F5344CB8AC3E}">
        <p14:creationId xmlns:p14="http://schemas.microsoft.com/office/powerpoint/2010/main" val="1076017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0FC8F85-3AFD-45C4-8E6D-0F131630FE5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647C640F-7ADA-4ADB-A3DD-79783172D8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B24A36CE-29BC-40CE-841E-502CF38BE0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8CB5EF59-EF4E-4995-83DE-D89084E04E2C}"/>
              </a:ext>
            </a:extLst>
          </p:cNvPr>
          <p:cNvSpPr>
            <a:spLocks noGrp="1"/>
          </p:cNvSpPr>
          <p:nvPr>
            <p:ph type="dt" sz="half" idx="10"/>
          </p:nvPr>
        </p:nvSpPr>
        <p:spPr/>
        <p:txBody>
          <a:bodyPr/>
          <a:lstStyle/>
          <a:p>
            <a:fld id="{8BD9CAEF-557D-41CF-83CF-282933C34D8E}" type="datetimeFigureOut">
              <a:rPr lang="zh-CN" altLang="en-US" smtClean="0"/>
              <a:t>2023-05-04</a:t>
            </a:fld>
            <a:endParaRPr lang="zh-CN" altLang="en-US"/>
          </a:p>
        </p:txBody>
      </p:sp>
      <p:sp>
        <p:nvSpPr>
          <p:cNvPr id="6" name="页脚占位符 5">
            <a:extLst>
              <a:ext uri="{FF2B5EF4-FFF2-40B4-BE49-F238E27FC236}">
                <a16:creationId xmlns="" xmlns:a16="http://schemas.microsoft.com/office/drawing/2014/main" id="{5F83973B-9491-4C97-BB94-CCD6897C6DA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0E759086-1DA5-433B-886E-1DAD682F6D5F}"/>
              </a:ext>
            </a:extLst>
          </p:cNvPr>
          <p:cNvSpPr>
            <a:spLocks noGrp="1"/>
          </p:cNvSpPr>
          <p:nvPr>
            <p:ph type="sldNum" sz="quarter" idx="12"/>
          </p:nvPr>
        </p:nvSpPr>
        <p:spPr/>
        <p:txBody>
          <a:bodyPr/>
          <a:lstStyle/>
          <a:p>
            <a:fld id="{FED4FF3B-14C6-4858-8E21-D5FC91638A25}" type="slidenum">
              <a:rPr lang="zh-CN" altLang="en-US" smtClean="0"/>
              <a:t>‹#›</a:t>
            </a:fld>
            <a:endParaRPr lang="zh-CN" altLang="en-US"/>
          </a:p>
        </p:txBody>
      </p:sp>
    </p:spTree>
    <p:extLst>
      <p:ext uri="{BB962C8B-B14F-4D97-AF65-F5344CB8AC3E}">
        <p14:creationId xmlns:p14="http://schemas.microsoft.com/office/powerpoint/2010/main" val="1744248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ECE2F85-D941-4F0C-A8FB-7301EAA2ACD7}"/>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395C8FE1-E956-4CD8-8BBF-37A36323E9E6}"/>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691286D9-7C0B-41D9-9184-2AA51DA8DD5A}"/>
              </a:ext>
            </a:extLst>
          </p:cNvPr>
          <p:cNvSpPr>
            <a:spLocks noGrp="1"/>
          </p:cNvSpPr>
          <p:nvPr>
            <p:ph type="dt" sz="half" idx="10"/>
          </p:nvPr>
        </p:nvSpPr>
        <p:spPr/>
        <p:txBody>
          <a:bodyPr/>
          <a:lstStyle/>
          <a:p>
            <a:fld id="{8BD9CAEF-557D-41CF-83CF-282933C34D8E}" type="datetimeFigureOut">
              <a:rPr lang="zh-CN" altLang="en-US" smtClean="0"/>
              <a:t>2023-05-04</a:t>
            </a:fld>
            <a:endParaRPr lang="zh-CN" altLang="en-US"/>
          </a:p>
        </p:txBody>
      </p:sp>
      <p:sp>
        <p:nvSpPr>
          <p:cNvPr id="5" name="页脚占位符 4">
            <a:extLst>
              <a:ext uri="{FF2B5EF4-FFF2-40B4-BE49-F238E27FC236}">
                <a16:creationId xmlns="" xmlns:a16="http://schemas.microsoft.com/office/drawing/2014/main" id="{72F5C633-DD02-4E06-BBE7-3E4D3DDDBCF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1836DFF5-8674-4128-9205-C68C42CDE0C0}"/>
              </a:ext>
            </a:extLst>
          </p:cNvPr>
          <p:cNvSpPr>
            <a:spLocks noGrp="1"/>
          </p:cNvSpPr>
          <p:nvPr>
            <p:ph type="sldNum" sz="quarter" idx="12"/>
          </p:nvPr>
        </p:nvSpPr>
        <p:spPr/>
        <p:txBody>
          <a:bodyPr/>
          <a:lstStyle/>
          <a:p>
            <a:fld id="{FED4FF3B-14C6-4858-8E21-D5FC91638A25}" type="slidenum">
              <a:rPr lang="zh-CN" altLang="en-US" smtClean="0"/>
              <a:t>‹#›</a:t>
            </a:fld>
            <a:endParaRPr lang="zh-CN" altLang="en-US"/>
          </a:p>
        </p:txBody>
      </p:sp>
    </p:spTree>
    <p:extLst>
      <p:ext uri="{BB962C8B-B14F-4D97-AF65-F5344CB8AC3E}">
        <p14:creationId xmlns:p14="http://schemas.microsoft.com/office/powerpoint/2010/main" val="1058102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6D80A09A-BBE3-492E-84FD-CD11EF3DC7D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3B016676-FDF7-407B-996D-008FA32EB882}"/>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AB726B89-EC89-4782-998D-BD8FB137801F}"/>
              </a:ext>
            </a:extLst>
          </p:cNvPr>
          <p:cNvSpPr>
            <a:spLocks noGrp="1"/>
          </p:cNvSpPr>
          <p:nvPr>
            <p:ph type="dt" sz="half" idx="10"/>
          </p:nvPr>
        </p:nvSpPr>
        <p:spPr/>
        <p:txBody>
          <a:bodyPr/>
          <a:lstStyle/>
          <a:p>
            <a:fld id="{8BD9CAEF-557D-41CF-83CF-282933C34D8E}" type="datetimeFigureOut">
              <a:rPr lang="zh-CN" altLang="en-US" smtClean="0"/>
              <a:t>2023-05-04</a:t>
            </a:fld>
            <a:endParaRPr lang="zh-CN" altLang="en-US"/>
          </a:p>
        </p:txBody>
      </p:sp>
      <p:sp>
        <p:nvSpPr>
          <p:cNvPr id="5" name="页脚占位符 4">
            <a:extLst>
              <a:ext uri="{FF2B5EF4-FFF2-40B4-BE49-F238E27FC236}">
                <a16:creationId xmlns="" xmlns:a16="http://schemas.microsoft.com/office/drawing/2014/main" id="{5D1F1EB8-30E2-4A15-8216-936C488D3E7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6615B864-9F4F-4DA5-ACF2-72D63664D4C6}"/>
              </a:ext>
            </a:extLst>
          </p:cNvPr>
          <p:cNvSpPr>
            <a:spLocks noGrp="1"/>
          </p:cNvSpPr>
          <p:nvPr>
            <p:ph type="sldNum" sz="quarter" idx="12"/>
          </p:nvPr>
        </p:nvSpPr>
        <p:spPr/>
        <p:txBody>
          <a:bodyPr/>
          <a:lstStyle/>
          <a:p>
            <a:fld id="{FED4FF3B-14C6-4858-8E21-D5FC91638A25}" type="slidenum">
              <a:rPr lang="zh-CN" altLang="en-US" smtClean="0"/>
              <a:t>‹#›</a:t>
            </a:fld>
            <a:endParaRPr lang="zh-CN" altLang="en-US"/>
          </a:p>
        </p:txBody>
      </p:sp>
    </p:spTree>
    <p:extLst>
      <p:ext uri="{BB962C8B-B14F-4D97-AF65-F5344CB8AC3E}">
        <p14:creationId xmlns:p14="http://schemas.microsoft.com/office/powerpoint/2010/main" val="2736334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AA37FD92-3B20-478D-99B0-E5437B02AF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7B7EBD4E-683E-41AE-9F50-264846F99E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8BE11D5F-0A52-4249-BD22-5FA6D2A82B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D9CAEF-557D-41CF-83CF-282933C34D8E}" type="datetimeFigureOut">
              <a:rPr lang="zh-CN" altLang="en-US" smtClean="0"/>
              <a:t>2023-05-04</a:t>
            </a:fld>
            <a:endParaRPr lang="zh-CN" altLang="en-US"/>
          </a:p>
        </p:txBody>
      </p:sp>
      <p:sp>
        <p:nvSpPr>
          <p:cNvPr id="5" name="页脚占位符 4">
            <a:extLst>
              <a:ext uri="{FF2B5EF4-FFF2-40B4-BE49-F238E27FC236}">
                <a16:creationId xmlns="" xmlns:a16="http://schemas.microsoft.com/office/drawing/2014/main" id="{DAFFF3DD-767F-4706-BAD6-C7EDAFE494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C89DC9E9-7FF5-4DF3-B342-77FA9DA88E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D4FF3B-14C6-4858-8E21-D5FC91638A25}" type="slidenum">
              <a:rPr lang="zh-CN" altLang="en-US" smtClean="0"/>
              <a:t>‹#›</a:t>
            </a:fld>
            <a:endParaRPr lang="zh-CN" altLang="en-US"/>
          </a:p>
        </p:txBody>
      </p:sp>
    </p:spTree>
    <p:extLst>
      <p:ext uri="{BB962C8B-B14F-4D97-AF65-F5344CB8AC3E}">
        <p14:creationId xmlns:p14="http://schemas.microsoft.com/office/powerpoint/2010/main" val="40980575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a:extLst>
              <a:ext uri="{FF2B5EF4-FFF2-40B4-BE49-F238E27FC236}">
                <a16:creationId xmlns="" xmlns:a16="http://schemas.microsoft.com/office/drawing/2014/main" id="{907FB24D-70D7-4E3B-B203-7158EE728473}"/>
              </a:ext>
            </a:extLst>
          </p:cNvPr>
          <p:cNvSpPr txBox="1"/>
          <p:nvPr/>
        </p:nvSpPr>
        <p:spPr>
          <a:xfrm>
            <a:off x="2422373" y="4213201"/>
            <a:ext cx="6695995" cy="1015663"/>
          </a:xfrm>
          <a:prstGeom prst="rect">
            <a:avLst/>
          </a:prstGeom>
          <a:noFill/>
        </p:spPr>
        <p:txBody>
          <a:bodyPr wrap="square" rtlCol="0">
            <a:spAutoFit/>
          </a:bodyPr>
          <a:lstStyle/>
          <a:p>
            <a:r>
              <a:rPr lang="zh-CN" altLang="en-US" sz="6000" b="1" dirty="0" smtClean="0">
                <a:solidFill>
                  <a:schemeClr val="tx1">
                    <a:lumMod val="95000"/>
                    <a:lumOff val="5000"/>
                  </a:schemeClr>
                </a:solidFill>
                <a:latin typeface="思源黑体 CN Heavy" panose="020B0A00000000000000" pitchFamily="34" charset="-122"/>
                <a:ea typeface="思源黑体 CN Heavy" panose="020B0A00000000000000" pitchFamily="34" charset="-122"/>
                <a:sym typeface="Arial" panose="020B0604020202020204" pitchFamily="34" charset="0"/>
              </a:rPr>
              <a:t>财 务 管 理</a:t>
            </a:r>
            <a:endParaRPr lang="zh-CN" altLang="en-US" sz="6000" b="1" dirty="0">
              <a:solidFill>
                <a:schemeClr val="tx1">
                  <a:lumMod val="95000"/>
                  <a:lumOff val="5000"/>
                </a:schemeClr>
              </a:solidFill>
              <a:latin typeface="思源黑体 CN Heavy" panose="020B0A00000000000000" pitchFamily="34" charset="-122"/>
              <a:ea typeface="思源黑体 CN Heavy" panose="020B0A00000000000000" pitchFamily="34" charset="-122"/>
              <a:sym typeface="Arial" panose="020B0604020202020204" pitchFamily="34" charset="0"/>
            </a:endParaRPr>
          </a:p>
        </p:txBody>
      </p:sp>
      <p:sp>
        <p:nvSpPr>
          <p:cNvPr id="20" name="文本框 19">
            <a:extLst>
              <a:ext uri="{FF2B5EF4-FFF2-40B4-BE49-F238E27FC236}">
                <a16:creationId xmlns="" xmlns:a16="http://schemas.microsoft.com/office/drawing/2014/main" id="{2BFC66EF-DC5A-4FE5-A031-18674C5B9076}"/>
              </a:ext>
            </a:extLst>
          </p:cNvPr>
          <p:cNvSpPr txBox="1"/>
          <p:nvPr/>
        </p:nvSpPr>
        <p:spPr>
          <a:xfrm>
            <a:off x="319314" y="6382010"/>
            <a:ext cx="1587500" cy="523220"/>
          </a:xfrm>
          <a:prstGeom prst="rect">
            <a:avLst/>
          </a:prstGeom>
          <a:noFill/>
        </p:spPr>
        <p:txBody>
          <a:bodyPr wrap="square" rtlCol="0">
            <a:spAutoFit/>
          </a:bodyPr>
          <a:lstStyle/>
          <a:p>
            <a:r>
              <a:rPr lang="zh-CN" altLang="en-US" sz="1400" b="1" dirty="0" smtClean="0">
                <a:solidFill>
                  <a:schemeClr val="tx1">
                    <a:lumMod val="95000"/>
                    <a:lumOff val="5000"/>
                  </a:schemeClr>
                </a:solidFill>
                <a:latin typeface="Arial" panose="020B0604020202020204" pitchFamily="34" charset="0"/>
                <a:ea typeface="思源黑体 CN Light" panose="020B0300000000000000" pitchFamily="34" charset="-122"/>
                <a:sym typeface="Arial" panose="020B0604020202020204" pitchFamily="34" charset="0"/>
              </a:rPr>
              <a:t>南京大学出版社 </a:t>
            </a:r>
            <a:r>
              <a:rPr lang="en-US" altLang="zh-CN" sz="1400" b="1" dirty="0" smtClean="0">
                <a:solidFill>
                  <a:srgbClr val="0066FF"/>
                </a:solidFill>
                <a:latin typeface="Arial" panose="020B0604020202020204" pitchFamily="34" charset="0"/>
                <a:ea typeface="思源黑体 CN Light" panose="020B0300000000000000" pitchFamily="34" charset="-122"/>
                <a:sym typeface="Arial" panose="020B0604020202020204" pitchFamily="34" charset="0"/>
              </a:rPr>
              <a:t>2022-06</a:t>
            </a:r>
            <a:endParaRPr lang="zh-CN" altLang="en-US" sz="1400" b="1" dirty="0">
              <a:solidFill>
                <a:srgbClr val="0066FF"/>
              </a:solidFill>
              <a:latin typeface="Arial" panose="020B0604020202020204" pitchFamily="34" charset="0"/>
              <a:ea typeface="思源黑体 CN Light" panose="020B0300000000000000" pitchFamily="34" charset="-122"/>
              <a:sym typeface="Arial" panose="020B0604020202020204" pitchFamily="34" charset="0"/>
            </a:endParaRPr>
          </a:p>
        </p:txBody>
      </p:sp>
      <p:sp>
        <p:nvSpPr>
          <p:cNvPr id="21" name="文本框 20">
            <a:extLst>
              <a:ext uri="{FF2B5EF4-FFF2-40B4-BE49-F238E27FC236}">
                <a16:creationId xmlns="" xmlns:a16="http://schemas.microsoft.com/office/drawing/2014/main" id="{B47FE158-4A4F-41F9-AFE0-6F7D19557F3E}"/>
              </a:ext>
            </a:extLst>
          </p:cNvPr>
          <p:cNvSpPr txBox="1"/>
          <p:nvPr/>
        </p:nvSpPr>
        <p:spPr>
          <a:xfrm>
            <a:off x="6548049" y="3422830"/>
            <a:ext cx="1587500" cy="400110"/>
          </a:xfrm>
          <a:prstGeom prst="rect">
            <a:avLst/>
          </a:prstGeom>
          <a:noFill/>
        </p:spPr>
        <p:txBody>
          <a:bodyPr wrap="square" rtlCol="0">
            <a:spAutoFit/>
          </a:bodyPr>
          <a:lstStyle/>
          <a:p>
            <a:r>
              <a:rPr lang="en-US" altLang="zh-CN" sz="2000" b="1" dirty="0">
                <a:solidFill>
                  <a:schemeClr val="tx1">
                    <a:lumMod val="95000"/>
                    <a:lumOff val="5000"/>
                  </a:schemeClr>
                </a:solidFill>
                <a:latin typeface="Arial" panose="020B0604020202020204" pitchFamily="34" charset="0"/>
                <a:ea typeface="思源黑体 CN Light" panose="020B0300000000000000" pitchFamily="34" charset="-122"/>
                <a:sym typeface="Arial" panose="020B0604020202020204" pitchFamily="34" charset="0"/>
              </a:rPr>
              <a:t>7th </a:t>
            </a:r>
            <a:r>
              <a:rPr lang="en-US" altLang="zh-CN" sz="2000" b="1" dirty="0" smtClean="0">
                <a:solidFill>
                  <a:schemeClr val="tx1">
                    <a:lumMod val="95000"/>
                    <a:lumOff val="5000"/>
                  </a:schemeClr>
                </a:solidFill>
                <a:latin typeface="Arial" panose="020B0604020202020204" pitchFamily="34" charset="0"/>
                <a:ea typeface="思源黑体 CN Light" panose="020B0300000000000000" pitchFamily="34" charset="-122"/>
                <a:sym typeface="Arial" panose="020B0604020202020204" pitchFamily="34" charset="0"/>
              </a:rPr>
              <a:t>edition</a:t>
            </a:r>
            <a:endParaRPr lang="zh-CN" altLang="en-US" sz="2000" b="1" dirty="0">
              <a:solidFill>
                <a:schemeClr val="tx1">
                  <a:lumMod val="95000"/>
                  <a:lumOff val="5000"/>
                </a:schemeClr>
              </a:solidFill>
              <a:latin typeface="Arial" panose="020B0604020202020204" pitchFamily="34" charset="0"/>
              <a:ea typeface="思源黑体 CN Light" panose="020B0300000000000000" pitchFamily="34" charset="-122"/>
              <a:sym typeface="Arial" panose="020B0604020202020204" pitchFamily="34" charset="0"/>
            </a:endParaRPr>
          </a:p>
        </p:txBody>
      </p:sp>
      <p:grpSp>
        <p:nvGrpSpPr>
          <p:cNvPr id="11" name="组合 10">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6" name="直接连接符 5">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9" name="直角三角形 8">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23" name="文本框 22">
            <a:extLst>
              <a:ext uri="{FF2B5EF4-FFF2-40B4-BE49-F238E27FC236}">
                <a16:creationId xmlns="" xmlns:a16="http://schemas.microsoft.com/office/drawing/2014/main" id="{74339CDE-2174-4863-AD46-726ADFD13E73}"/>
              </a:ext>
            </a:extLst>
          </p:cNvPr>
          <p:cNvSpPr txBox="1"/>
          <p:nvPr/>
        </p:nvSpPr>
        <p:spPr>
          <a:xfrm>
            <a:off x="2554894" y="3347759"/>
            <a:ext cx="2553579" cy="400110"/>
          </a:xfrm>
          <a:prstGeom prst="rect">
            <a:avLst/>
          </a:prstGeom>
          <a:noFill/>
        </p:spPr>
        <p:txBody>
          <a:bodyPr wrap="square" rtlCol="0">
            <a:spAutoFit/>
          </a:bodyPr>
          <a:lstStyle/>
          <a:p>
            <a:r>
              <a:rPr lang="zh-CN" altLang="en-US" sz="2000" b="1" dirty="0">
                <a:solidFill>
                  <a:schemeClr val="tx1">
                    <a:lumMod val="95000"/>
                    <a:lumOff val="5000"/>
                  </a:schemeClr>
                </a:solidFill>
                <a:latin typeface="Arial" panose="020B0604020202020204" pitchFamily="34" charset="0"/>
                <a:ea typeface="思源黑体 CN Light" panose="020B0300000000000000" pitchFamily="34" charset="-122"/>
                <a:sym typeface="Arial" panose="020B0604020202020204" pitchFamily="34" charset="0"/>
              </a:rPr>
              <a:t>王玉</a:t>
            </a:r>
            <a:r>
              <a:rPr lang="zh-CN" altLang="en-US" sz="2000" b="1" dirty="0" smtClean="0">
                <a:solidFill>
                  <a:schemeClr val="tx1">
                    <a:lumMod val="95000"/>
                    <a:lumOff val="5000"/>
                  </a:schemeClr>
                </a:solidFill>
                <a:latin typeface="Arial" panose="020B0604020202020204" pitchFamily="34" charset="0"/>
                <a:ea typeface="思源黑体 CN Light" panose="020B0300000000000000" pitchFamily="34" charset="-122"/>
                <a:sym typeface="Arial" panose="020B0604020202020204" pitchFamily="34" charset="0"/>
              </a:rPr>
              <a:t>春   主编</a:t>
            </a:r>
            <a:endParaRPr lang="zh-CN" altLang="en-US" sz="2000" b="1" dirty="0">
              <a:solidFill>
                <a:schemeClr val="tx1">
                  <a:lumMod val="95000"/>
                  <a:lumOff val="5000"/>
                </a:schemeClr>
              </a:solidFill>
              <a:latin typeface="Arial" panose="020B0604020202020204" pitchFamily="34" charset="0"/>
              <a:ea typeface="思源黑体 CN Light" panose="020B0300000000000000" pitchFamily="34" charset="-122"/>
              <a:sym typeface="Arial" panose="020B0604020202020204" pitchFamily="34" charset="0"/>
            </a:endParaRPr>
          </a:p>
        </p:txBody>
      </p:sp>
      <p:pic>
        <p:nvPicPr>
          <p:cNvPr id="22" name="图片 21">
            <a:extLst>
              <a:ext uri="{FF2B5EF4-FFF2-40B4-BE49-F238E27FC236}">
                <a16:creationId xmlns="" xmlns:a16="http://schemas.microsoft.com/office/drawing/2014/main" id="{3B6BE8C6-D6EB-4F91-8681-D0765B4B13F0}"/>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28377" b="71518" l="36099" r="63585">
                        <a14:foregroundMark x1="44015" y1="31309" x2="49588" y2="30262"/>
                        <a14:foregroundMark x1="49588" y1="30262" x2="57948" y2="36230"/>
                        <a14:foregroundMark x1="57948" y1="36230" x2="61368" y2="41361"/>
                        <a14:foregroundMark x1="61368" y1="41361" x2="61368" y2="41361"/>
                        <a14:foregroundMark x1="47055" y1="29215" x2="49588" y2="28377"/>
                        <a14:foregroundMark x1="46548" y1="29319" x2="46548" y2="29319"/>
                        <a14:foregroundMark x1="46042" y1="29319" x2="46042" y2="29319"/>
                        <a14:foregroundMark x1="45662" y1="29424" x2="45662" y2="29424"/>
                        <a14:foregroundMark x1="42875" y1="31623" x2="42875" y2="31623"/>
                        <a14:foregroundMark x1="39012" y1="40105" x2="39012" y2="40105"/>
                        <a14:foregroundMark x1="36985" y1="52880" x2="36985" y2="52880"/>
                        <a14:foregroundMark x1="37175" y1="54031" x2="37175" y2="54031"/>
                        <a14:foregroundMark x1="37175" y1="53822" x2="37175" y2="53822"/>
                        <a14:foregroundMark x1="36922" y1="53403" x2="36922" y2="53403"/>
                        <a14:foregroundMark x1="37872" y1="56545" x2="37872" y2="56545"/>
                        <a14:foregroundMark x1="38062" y1="57487" x2="38062" y2="57487"/>
                        <a14:foregroundMark x1="38125" y1="57906" x2="38125" y2="57906"/>
                        <a14:foregroundMark x1="37492" y1="56649" x2="37492" y2="56649"/>
                        <a14:foregroundMark x1="41229" y1="65759" x2="41229" y2="65759"/>
                        <a14:foregroundMark x1="41102" y1="65340" x2="45092" y2="69529"/>
                        <a14:foregroundMark x1="45092" y1="69529" x2="50095" y2="71204"/>
                        <a14:foregroundMark x1="50095" y1="71204" x2="53325" y2="69529"/>
                        <a14:foregroundMark x1="53578" y1="70366" x2="59215" y2="65340"/>
                        <a14:foregroundMark x1="62508" y1="50052" x2="61621" y2="58115"/>
                        <a14:foregroundMark x1="62698" y1="48482" x2="62698" y2="53089"/>
                        <a14:foregroundMark x1="59721" y1="36545" x2="61685" y2="40733"/>
                        <a14:foregroundMark x1="55795" y1="69215" x2="55795" y2="68691"/>
                        <a14:foregroundMark x1="54275" y1="70681" x2="56681" y2="68168"/>
                        <a14:foregroundMark x1="49842" y1="71518" x2="51045" y2="71518"/>
                        <a14:foregroundMark x1="43382" y1="68796" x2="48322" y2="71414"/>
                        <a14:foregroundMark x1="41102" y1="65759" x2="41862" y2="66702"/>
                        <a14:foregroundMark x1="62635" y1="54869" x2="62065" y2="56859"/>
                        <a14:foregroundMark x1="62888" y1="50785" x2="62825" y2="52880"/>
                        <a14:foregroundMark x1="62065" y1="42513" x2="62508" y2="44084"/>
                        <a14:foregroundMark x1="60355" y1="36963" x2="60925" y2="39476"/>
                        <a14:foregroundMark x1="60608" y1="38115" x2="61368" y2="39058"/>
                        <a14:foregroundMark x1="44712" y1="69948" x2="47498" y2="71309"/>
                        <a14:foregroundMark x1="36922" y1="48482" x2="37112" y2="46911"/>
                        <a14:foregroundMark x1="40469" y1="36126" x2="38822" y2="40000"/>
                        <a14:foregroundMark x1="40595" y1="35916" x2="39012" y2="38953"/>
                        <a14:foregroundMark x1="39582" y1="36963" x2="38759" y2="38743"/>
                        <a14:foregroundMark x1="42749" y1="31937" x2="39772" y2="35602"/>
                      </a14:backgroundRemoval>
                    </a14:imgEffect>
                  </a14:imgLayer>
                </a14:imgProps>
              </a:ext>
              <a:ext uri="{28A0092B-C50C-407E-A947-70E740481C1C}">
                <a14:useLocalDpi xmlns:a14="http://schemas.microsoft.com/office/drawing/2010/main" val="0"/>
              </a:ext>
            </a:extLst>
          </a:blip>
          <a:srcRect l="32796" t="26214" r="32975" b="25158"/>
          <a:stretch/>
        </p:blipFill>
        <p:spPr>
          <a:xfrm>
            <a:off x="6548049" y="0"/>
            <a:ext cx="3529373" cy="3032570"/>
          </a:xfrm>
          <a:prstGeom prst="rect">
            <a:avLst/>
          </a:prstGeom>
        </p:spPr>
      </p:pic>
    </p:spTree>
    <p:extLst>
      <p:ext uri="{BB962C8B-B14F-4D97-AF65-F5344CB8AC3E}">
        <p14:creationId xmlns:p14="http://schemas.microsoft.com/office/powerpoint/2010/main" val="980488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39" name="文本框 38">
            <a:extLst>
              <a:ext uri="{FF2B5EF4-FFF2-40B4-BE49-F238E27FC236}">
                <a16:creationId xmlns="" xmlns:a16="http://schemas.microsoft.com/office/drawing/2014/main" id="{FE93F85A-1299-447C-8AD2-237187166F2C}"/>
              </a:ext>
            </a:extLst>
          </p:cNvPr>
          <p:cNvSpPr txBox="1"/>
          <p:nvPr/>
        </p:nvSpPr>
        <p:spPr>
          <a:xfrm>
            <a:off x="1598739" y="1218939"/>
            <a:ext cx="1968709" cy="646331"/>
          </a:xfrm>
          <a:prstGeom prst="rect">
            <a:avLst/>
          </a:prstGeom>
          <a:noFill/>
        </p:spPr>
        <p:txBody>
          <a:bodyPr wrap="square" rtlCol="0">
            <a:spAutoFit/>
          </a:bodyPr>
          <a:lstStyle/>
          <a:p>
            <a:r>
              <a:rPr lang="zh-CN" altLang="en-US" sz="3600" b="1" dirty="0" smtClean="0">
                <a:solidFill>
                  <a:srgbClr val="015AD7"/>
                </a:solidFill>
                <a:latin typeface="黑体" panose="02010609060101010101" pitchFamily="49" charset="-122"/>
                <a:ea typeface="黑体" panose="02010609060101010101" pitchFamily="49" charset="-122"/>
              </a:rPr>
              <a:t>序   </a:t>
            </a:r>
            <a:r>
              <a:rPr lang="zh-CN" altLang="en-US" sz="3600" b="1" dirty="0">
                <a:solidFill>
                  <a:srgbClr val="015AD7"/>
                </a:solidFill>
                <a:latin typeface="黑体" panose="02010609060101010101" pitchFamily="49" charset="-122"/>
                <a:ea typeface="黑体" panose="02010609060101010101" pitchFamily="49" charset="-122"/>
              </a:rPr>
              <a:t>言</a:t>
            </a:r>
            <a:endParaRPr lang="zh-CN" altLang="en-US" sz="3600" b="1" dirty="0">
              <a:solidFill>
                <a:srgbClr val="015AD7"/>
              </a:solidFill>
              <a:latin typeface="黑体" panose="02010609060101010101" pitchFamily="49" charset="-122"/>
              <a:ea typeface="黑体" panose="02010609060101010101" pitchFamily="49" charset="-122"/>
              <a:sym typeface="Arial" panose="020B0604020202020204" pitchFamily="34" charset="0"/>
            </a:endParaRPr>
          </a:p>
        </p:txBody>
      </p:sp>
      <p:sp>
        <p:nvSpPr>
          <p:cNvPr id="4" name="矩形 3"/>
          <p:cNvSpPr/>
          <p:nvPr/>
        </p:nvSpPr>
        <p:spPr>
          <a:xfrm>
            <a:off x="2262387" y="1949677"/>
            <a:ext cx="7319495" cy="3713837"/>
          </a:xfrm>
          <a:prstGeom prst="rect">
            <a:avLst/>
          </a:prstGeom>
        </p:spPr>
        <p:txBody>
          <a:bodyPr wrap="square">
            <a:spAutoFit/>
          </a:bodyPr>
          <a:lstStyle/>
          <a:p>
            <a:pPr>
              <a:lnSpc>
                <a:spcPct val="200000"/>
              </a:lnSpc>
            </a:pPr>
            <a:r>
              <a:rPr lang="en-US" altLang="zh-CN" sz="2800" dirty="0" smtClean="0"/>
              <a:t>1. </a:t>
            </a:r>
            <a:r>
              <a:rPr lang="zh-CN" altLang="en-US" sz="2800" dirty="0" smtClean="0"/>
              <a:t>课程</a:t>
            </a:r>
            <a:r>
              <a:rPr lang="zh-CN" altLang="en-US" sz="2800" dirty="0"/>
              <a:t>的重要性</a:t>
            </a:r>
          </a:p>
          <a:p>
            <a:pPr>
              <a:lnSpc>
                <a:spcPts val="3700"/>
              </a:lnSpc>
            </a:pPr>
            <a:r>
              <a:rPr lang="en-US" altLang="zh-CN" sz="2800" dirty="0"/>
              <a:t>2</a:t>
            </a:r>
            <a:r>
              <a:rPr lang="en-US" altLang="zh-CN" sz="2800" dirty="0" smtClean="0"/>
              <a:t>. </a:t>
            </a:r>
            <a:r>
              <a:rPr lang="zh-CN" altLang="en-US" sz="2800" dirty="0" smtClean="0"/>
              <a:t>使用</a:t>
            </a:r>
            <a:r>
              <a:rPr lang="zh-CN" altLang="en-US" sz="2800" dirty="0"/>
              <a:t>教材：王玉春主编的教材</a:t>
            </a:r>
            <a:r>
              <a:rPr lang="en-US" altLang="zh-CN" sz="2800" dirty="0"/>
              <a:t>《</a:t>
            </a:r>
            <a:r>
              <a:rPr lang="zh-CN" altLang="en-US" sz="2800" dirty="0"/>
              <a:t>财务管理</a:t>
            </a:r>
            <a:r>
              <a:rPr lang="en-US" altLang="zh-CN" sz="2800" dirty="0"/>
              <a:t>》</a:t>
            </a:r>
            <a:r>
              <a:rPr lang="zh-CN" altLang="en-US" sz="2800" dirty="0"/>
              <a:t>为国家“十一五”和 “十二五”规划教材，江苏省精品教材，负责的</a:t>
            </a:r>
            <a:r>
              <a:rPr lang="en-US" altLang="zh-CN" sz="2800" dirty="0"/>
              <a:t>《</a:t>
            </a:r>
            <a:r>
              <a:rPr lang="zh-CN" altLang="en-US" sz="2800" dirty="0"/>
              <a:t>财务管理</a:t>
            </a:r>
            <a:r>
              <a:rPr lang="en-US" altLang="zh-CN" sz="2800" dirty="0"/>
              <a:t>》</a:t>
            </a:r>
            <a:r>
              <a:rPr lang="zh-CN" altLang="en-US" sz="2800" dirty="0"/>
              <a:t>课程为江苏省精品课程</a:t>
            </a:r>
          </a:p>
          <a:p>
            <a:pPr>
              <a:lnSpc>
                <a:spcPct val="200000"/>
              </a:lnSpc>
            </a:pPr>
            <a:r>
              <a:rPr lang="en-US" altLang="zh-CN" sz="2800" dirty="0"/>
              <a:t>3</a:t>
            </a:r>
            <a:r>
              <a:rPr lang="en-US" altLang="zh-CN" sz="2800" dirty="0" smtClean="0"/>
              <a:t>. </a:t>
            </a:r>
            <a:r>
              <a:rPr lang="zh-CN" altLang="en-US" sz="2800" dirty="0" smtClean="0"/>
              <a:t>课程</a:t>
            </a:r>
            <a:r>
              <a:rPr lang="zh-CN" altLang="en-US" sz="2800" dirty="0"/>
              <a:t>教学要求</a:t>
            </a:r>
          </a:p>
        </p:txBody>
      </p:sp>
      <p:grpSp>
        <p:nvGrpSpPr>
          <p:cNvPr id="7" name="组合 6">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8" name="直接连接符 7">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4" name="直角三角形 13">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7" name="íSḻiḍé">
            <a:extLst>
              <a:ext uri="{FF2B5EF4-FFF2-40B4-BE49-F238E27FC236}">
                <a16:creationId xmlns="" xmlns:a16="http://schemas.microsoft.com/office/drawing/2014/main" id="{1C45B19F-2E6D-4ADB-AC09-8ECE388DC2B3}"/>
              </a:ext>
            </a:extLst>
          </p:cNvPr>
          <p:cNvCxnSpPr/>
          <p:nvPr/>
        </p:nvCxnSpPr>
        <p:spPr>
          <a:xfrm>
            <a:off x="292161" y="1962626"/>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6372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文本框 38">
            <a:extLst>
              <a:ext uri="{FF2B5EF4-FFF2-40B4-BE49-F238E27FC236}">
                <a16:creationId xmlns="" xmlns:a16="http://schemas.microsoft.com/office/drawing/2014/main" id="{FE93F85A-1299-447C-8AD2-237187166F2C}"/>
              </a:ext>
            </a:extLst>
          </p:cNvPr>
          <p:cNvSpPr txBox="1"/>
          <p:nvPr/>
        </p:nvSpPr>
        <p:spPr>
          <a:xfrm>
            <a:off x="2330607" y="1199735"/>
            <a:ext cx="4931054" cy="584775"/>
          </a:xfrm>
          <a:prstGeom prst="rect">
            <a:avLst/>
          </a:prstGeom>
          <a:noFill/>
        </p:spPr>
        <p:txBody>
          <a:bodyPr wrap="square" rtlCol="0">
            <a:spAutoFit/>
          </a:bodyPr>
          <a:lstStyle/>
          <a:p>
            <a:r>
              <a:rPr lang="zh-CN" altLang="en-US" sz="3200" b="1" dirty="0" smtClean="0">
                <a:latin typeface="黑体" panose="02010609060101010101" pitchFamily="49" charset="-122"/>
                <a:ea typeface="黑体" panose="02010609060101010101" pitchFamily="49" charset="-122"/>
              </a:rPr>
              <a:t>课程</a:t>
            </a:r>
            <a:r>
              <a:rPr lang="zh-CN" altLang="en-US" sz="3200" b="1" dirty="0">
                <a:latin typeface="黑体" panose="02010609060101010101" pitchFamily="49" charset="-122"/>
                <a:ea typeface="黑体" panose="02010609060101010101" pitchFamily="49" charset="-122"/>
              </a:rPr>
              <a:t>内容体系及逻辑关系</a:t>
            </a:r>
            <a:endParaRPr lang="zh-CN" altLang="en-US" sz="3200" b="1" dirty="0">
              <a:latin typeface="黑体" panose="02010609060101010101" pitchFamily="49" charset="-122"/>
              <a:ea typeface="黑体" panose="02010609060101010101" pitchFamily="49" charset="-122"/>
              <a:sym typeface="Arial" panose="020B0604020202020204" pitchFamily="34" charset="0"/>
            </a:endParaRPr>
          </a:p>
        </p:txBody>
      </p:sp>
      <p:sp>
        <p:nvSpPr>
          <p:cNvPr id="7" name="Rectangle 2051"/>
          <p:cNvSpPr txBox="1">
            <a:spLocks noRot="1" noChangeArrowheads="1"/>
          </p:cNvSpPr>
          <p:nvPr/>
        </p:nvSpPr>
        <p:spPr>
          <a:xfrm>
            <a:off x="2596743" y="2448373"/>
            <a:ext cx="5287012" cy="331602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zh-CN" altLang="en-US" dirty="0" smtClean="0">
                <a:latin typeface="+mn-ea"/>
              </a:rPr>
              <a:t>第一章    财务管理总论</a:t>
            </a:r>
          </a:p>
          <a:p>
            <a:pPr algn="just"/>
            <a:r>
              <a:rPr lang="zh-CN" altLang="en-US" dirty="0" smtClean="0">
                <a:latin typeface="+mn-ea"/>
              </a:rPr>
              <a:t>第二章</a:t>
            </a:r>
            <a:r>
              <a:rPr lang="zh-CN" altLang="en-US" dirty="0" smtClean="0">
                <a:latin typeface="+mn-ea"/>
                <a:cs typeface="Times New Roman" panose="02020603050405020304" pitchFamily="18" charset="0"/>
              </a:rPr>
              <a:t>    </a:t>
            </a:r>
            <a:r>
              <a:rPr lang="zh-CN" altLang="en-US" dirty="0" smtClean="0">
                <a:latin typeface="+mn-ea"/>
              </a:rPr>
              <a:t>时间价值与风险价值</a:t>
            </a:r>
          </a:p>
          <a:p>
            <a:pPr algn="just"/>
            <a:r>
              <a:rPr lang="zh-CN" altLang="en-US" dirty="0" smtClean="0">
                <a:latin typeface="+mn-ea"/>
              </a:rPr>
              <a:t>第三章    融资路径与资本成本</a:t>
            </a:r>
          </a:p>
          <a:p>
            <a:pPr algn="just"/>
            <a:r>
              <a:rPr lang="zh-CN" altLang="en-US" dirty="0" smtClean="0">
                <a:latin typeface="+mn-ea"/>
              </a:rPr>
              <a:t>第四章    权益融资</a:t>
            </a:r>
          </a:p>
          <a:p>
            <a:pPr algn="just"/>
            <a:r>
              <a:rPr lang="zh-CN" altLang="en-US" dirty="0" smtClean="0">
                <a:latin typeface="+mn-ea"/>
              </a:rPr>
              <a:t>第五章    债务融资</a:t>
            </a:r>
          </a:p>
          <a:p>
            <a:pPr algn="just"/>
            <a:r>
              <a:rPr lang="zh-CN" altLang="en-US" dirty="0" smtClean="0">
                <a:latin typeface="+mn-ea"/>
              </a:rPr>
              <a:t>第六章    杠杆作用与资本结构</a:t>
            </a:r>
          </a:p>
          <a:p>
            <a:pPr algn="just"/>
            <a:r>
              <a:rPr lang="zh-CN" altLang="en-US" dirty="0" smtClean="0">
                <a:latin typeface="+mn-ea"/>
              </a:rPr>
              <a:t>第七章    投资决策概论</a:t>
            </a:r>
          </a:p>
          <a:p>
            <a:pPr algn="just"/>
            <a:endParaRPr lang="zh-CN" altLang="en-US" sz="2800" dirty="0" smtClean="0">
              <a:latin typeface="+mn-ea"/>
            </a:endParaRPr>
          </a:p>
          <a:p>
            <a:pPr algn="just"/>
            <a:endParaRPr lang="en-US" altLang="zh-CN" dirty="0" smtClean="0">
              <a:latin typeface="+mn-ea"/>
            </a:endParaRPr>
          </a:p>
        </p:txBody>
      </p:sp>
      <p:grpSp>
        <p:nvGrpSpPr>
          <p:cNvPr id="5" name="组合 4">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6" name="直接连接符 5">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3" name="直角三角形 12">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2" name="矩形 1"/>
          <p:cNvSpPr/>
          <p:nvPr/>
        </p:nvSpPr>
        <p:spPr>
          <a:xfrm>
            <a:off x="1310422" y="1128607"/>
            <a:ext cx="415349"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cxnSp>
        <p:nvCxnSpPr>
          <p:cNvPr id="14" name="íSḻiḍé">
            <a:extLst>
              <a:ext uri="{FF2B5EF4-FFF2-40B4-BE49-F238E27FC236}">
                <a16:creationId xmlns="" xmlns:a16="http://schemas.microsoft.com/office/drawing/2014/main" id="{1C45B19F-2E6D-4ADB-AC09-8ECE388DC2B3}"/>
              </a:ext>
            </a:extLst>
          </p:cNvPr>
          <p:cNvCxnSpPr/>
          <p:nvPr/>
        </p:nvCxnSpPr>
        <p:spPr>
          <a:xfrm flipV="1">
            <a:off x="1310422" y="1906073"/>
            <a:ext cx="7576001" cy="7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00408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文本框 38">
            <a:extLst>
              <a:ext uri="{FF2B5EF4-FFF2-40B4-BE49-F238E27FC236}">
                <a16:creationId xmlns="" xmlns:a16="http://schemas.microsoft.com/office/drawing/2014/main" id="{FE93F85A-1299-447C-8AD2-237187166F2C}"/>
              </a:ext>
            </a:extLst>
          </p:cNvPr>
          <p:cNvSpPr txBox="1"/>
          <p:nvPr/>
        </p:nvSpPr>
        <p:spPr>
          <a:xfrm>
            <a:off x="2116428" y="1184085"/>
            <a:ext cx="5356056" cy="584775"/>
          </a:xfrm>
          <a:prstGeom prst="rect">
            <a:avLst/>
          </a:prstGeom>
          <a:noFill/>
        </p:spPr>
        <p:txBody>
          <a:bodyPr wrap="square" rtlCol="0">
            <a:spAutoFit/>
          </a:bodyPr>
          <a:lstStyle/>
          <a:p>
            <a:r>
              <a:rPr lang="zh-CN" altLang="en-US" sz="3200" b="1" dirty="0" smtClean="0">
                <a:latin typeface="黑体" panose="02010609060101010101" pitchFamily="49" charset="-122"/>
                <a:ea typeface="黑体" panose="02010609060101010101" pitchFamily="49" charset="-122"/>
              </a:rPr>
              <a:t>课程</a:t>
            </a:r>
            <a:r>
              <a:rPr lang="zh-CN" altLang="en-US" sz="3200" b="1" dirty="0">
                <a:latin typeface="黑体" panose="02010609060101010101" pitchFamily="49" charset="-122"/>
                <a:ea typeface="黑体" panose="02010609060101010101" pitchFamily="49" charset="-122"/>
              </a:rPr>
              <a:t>内容体系及逻辑关系</a:t>
            </a:r>
            <a:endParaRPr lang="zh-CN" altLang="en-US" sz="3200" b="1" dirty="0">
              <a:latin typeface="黑体" panose="02010609060101010101" pitchFamily="49" charset="-122"/>
              <a:ea typeface="黑体" panose="02010609060101010101" pitchFamily="49" charset="-122"/>
              <a:sym typeface="Arial" panose="020B0604020202020204" pitchFamily="34" charset="0"/>
            </a:endParaRPr>
          </a:p>
        </p:txBody>
      </p:sp>
      <p:sp>
        <p:nvSpPr>
          <p:cNvPr id="8" name="Rectangle 3075"/>
          <p:cNvSpPr txBox="1">
            <a:spLocks noRot="1" noChangeArrowheads="1"/>
          </p:cNvSpPr>
          <p:nvPr/>
        </p:nvSpPr>
        <p:spPr>
          <a:xfrm>
            <a:off x="2270975" y="2163494"/>
            <a:ext cx="7220755" cy="374384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en-US" dirty="0" smtClean="0">
                <a:latin typeface="楷体_GB2312" pitchFamily="49" charset="-122"/>
              </a:rPr>
              <a:t>第八章   固定资产与无形资产投资决策</a:t>
            </a:r>
          </a:p>
          <a:p>
            <a:pPr algn="l"/>
            <a:r>
              <a:rPr lang="zh-CN" altLang="en-US" dirty="0" smtClean="0">
                <a:latin typeface="楷体_GB2312" pitchFamily="49" charset="-122"/>
              </a:rPr>
              <a:t>第九章   对外投资管理</a:t>
            </a:r>
          </a:p>
          <a:p>
            <a:pPr algn="l"/>
            <a:r>
              <a:rPr lang="zh-CN" altLang="en-US" dirty="0" smtClean="0">
                <a:latin typeface="楷体_GB2312" pitchFamily="49" charset="-122"/>
              </a:rPr>
              <a:t>第十章   营运资金投资</a:t>
            </a:r>
          </a:p>
          <a:p>
            <a:pPr algn="l"/>
            <a:r>
              <a:rPr lang="zh-CN" altLang="en-US" dirty="0" smtClean="0">
                <a:latin typeface="楷体_GB2312" pitchFamily="49" charset="-122"/>
              </a:rPr>
              <a:t>第十一章  收益分配管理</a:t>
            </a:r>
          </a:p>
          <a:p>
            <a:pPr algn="l"/>
            <a:r>
              <a:rPr lang="zh-CN" altLang="en-US" dirty="0" smtClean="0">
                <a:latin typeface="楷体_GB2312" pitchFamily="49" charset="-122"/>
              </a:rPr>
              <a:t>第十二章  财务预算</a:t>
            </a:r>
          </a:p>
          <a:p>
            <a:pPr algn="l"/>
            <a:r>
              <a:rPr lang="zh-CN" altLang="en-US" dirty="0" smtClean="0">
                <a:latin typeface="楷体_GB2312" pitchFamily="49" charset="-122"/>
              </a:rPr>
              <a:t>第十三章  财务控制</a:t>
            </a:r>
          </a:p>
          <a:p>
            <a:pPr algn="l"/>
            <a:r>
              <a:rPr lang="zh-CN" altLang="en-US" dirty="0" smtClean="0">
                <a:latin typeface="楷体_GB2312" pitchFamily="49" charset="-122"/>
              </a:rPr>
              <a:t>第十四章  资产估价</a:t>
            </a:r>
          </a:p>
          <a:p>
            <a:pPr algn="l"/>
            <a:r>
              <a:rPr lang="zh-CN" altLang="en-US" dirty="0" smtClean="0">
                <a:latin typeface="楷体_GB2312" pitchFamily="49" charset="-122"/>
              </a:rPr>
              <a:t>第十五章  财务分析</a:t>
            </a:r>
          </a:p>
          <a:p>
            <a:endParaRPr lang="en-US" altLang="zh-CN" sz="2800" dirty="0" smtClean="0">
              <a:latin typeface="楷体_GB2312" pitchFamily="49" charset="-122"/>
            </a:endParaRPr>
          </a:p>
        </p:txBody>
      </p:sp>
      <p:grpSp>
        <p:nvGrpSpPr>
          <p:cNvPr id="9" name="组合 8">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0" name="直接连接符 9">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6" name="直角三角形 15">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7" name="íSḻiḍé">
            <a:extLst>
              <a:ext uri="{FF2B5EF4-FFF2-40B4-BE49-F238E27FC236}">
                <a16:creationId xmlns="" xmlns:a16="http://schemas.microsoft.com/office/drawing/2014/main" id="{1C45B19F-2E6D-4ADB-AC09-8ECE388DC2B3}"/>
              </a:ext>
            </a:extLst>
          </p:cNvPr>
          <p:cNvCxnSpPr/>
          <p:nvPr/>
        </p:nvCxnSpPr>
        <p:spPr>
          <a:xfrm flipV="1">
            <a:off x="1310422" y="1906073"/>
            <a:ext cx="7576001" cy="7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207391" y="1128607"/>
            <a:ext cx="415349"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Tree>
    <p:extLst>
      <p:ext uri="{BB962C8B-B14F-4D97-AF65-F5344CB8AC3E}">
        <p14:creationId xmlns:p14="http://schemas.microsoft.com/office/powerpoint/2010/main" val="24343849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B2D2C32B-A15A-4889-A377-85F4244428F8}"/>
              </a:ext>
            </a:extLst>
          </p:cNvPr>
          <p:cNvSpPr/>
          <p:nvPr/>
        </p:nvSpPr>
        <p:spPr>
          <a:xfrm>
            <a:off x="6819280" y="206425"/>
            <a:ext cx="7236515" cy="6165525"/>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sp>
        <p:nvSpPr>
          <p:cNvPr id="14" name="文本框 13">
            <a:extLst>
              <a:ext uri="{FF2B5EF4-FFF2-40B4-BE49-F238E27FC236}">
                <a16:creationId xmlns="" xmlns:a16="http://schemas.microsoft.com/office/drawing/2014/main" id="{1E7DC3A2-6218-4F20-BC2B-34506FFA15B0}"/>
              </a:ext>
            </a:extLst>
          </p:cNvPr>
          <p:cNvSpPr txBox="1"/>
          <p:nvPr/>
        </p:nvSpPr>
        <p:spPr>
          <a:xfrm>
            <a:off x="886723" y="1220485"/>
            <a:ext cx="4960973" cy="1200329"/>
          </a:xfrm>
          <a:prstGeom prst="rect">
            <a:avLst/>
          </a:prstGeom>
          <a:noFill/>
        </p:spPr>
        <p:txBody>
          <a:bodyPr wrap="square" rtlCol="0">
            <a:spAutoFit/>
          </a:bodyPr>
          <a:lstStyle/>
          <a:p>
            <a:r>
              <a:rPr lang="en-US" altLang="zh-CN" sz="7200" dirty="0" smtClean="0">
                <a:solidFill>
                  <a:schemeClr val="tx1">
                    <a:lumMod val="95000"/>
                    <a:lumOff val="5000"/>
                  </a:schemeClr>
                </a:solidFill>
                <a:latin typeface="思源黑体 CN Heavy" panose="020B0A00000000000000" pitchFamily="34" charset="-122"/>
                <a:ea typeface="思源黑体 CN Heavy" panose="020B0A00000000000000" pitchFamily="34" charset="-122"/>
                <a:sym typeface="Arial" panose="020B0604020202020204" pitchFamily="34" charset="0"/>
              </a:rPr>
              <a:t>C</a:t>
            </a:r>
            <a:r>
              <a:rPr lang="en-US" altLang="zh-CN" sz="3600" dirty="0" smtClean="0">
                <a:solidFill>
                  <a:schemeClr val="tx1">
                    <a:lumMod val="95000"/>
                    <a:lumOff val="5000"/>
                  </a:schemeClr>
                </a:solidFill>
                <a:latin typeface="思源黑体 CN Heavy" panose="020B0A00000000000000" pitchFamily="34" charset="-122"/>
                <a:ea typeface="思源黑体 CN Heavy" panose="020B0A00000000000000" pitchFamily="34" charset="-122"/>
                <a:sym typeface="Arial" panose="020B0604020202020204" pitchFamily="34" charset="0"/>
              </a:rPr>
              <a:t>hapter</a:t>
            </a:r>
            <a:r>
              <a:rPr lang="en-US" altLang="zh-CN" sz="7200" dirty="0" smtClean="0">
                <a:solidFill>
                  <a:schemeClr val="tx1">
                    <a:lumMod val="95000"/>
                    <a:lumOff val="5000"/>
                  </a:schemeClr>
                </a:solidFill>
                <a:latin typeface="思源黑体 CN Heavy" panose="020B0A00000000000000" pitchFamily="34" charset="-122"/>
                <a:ea typeface="思源黑体 CN Heavy" panose="020B0A00000000000000" pitchFamily="34" charset="-122"/>
                <a:sym typeface="Arial" panose="020B0604020202020204" pitchFamily="34" charset="0"/>
              </a:rPr>
              <a:t> 1</a:t>
            </a:r>
            <a:endParaRPr lang="zh-CN" altLang="en-US" sz="7200" dirty="0">
              <a:solidFill>
                <a:schemeClr val="tx1">
                  <a:lumMod val="95000"/>
                  <a:lumOff val="5000"/>
                </a:schemeClr>
              </a:solidFill>
              <a:latin typeface="思源黑体 CN Heavy" panose="020B0A00000000000000" pitchFamily="34" charset="-122"/>
              <a:ea typeface="思源黑体 CN Heavy" panose="020B0A00000000000000" pitchFamily="34" charset="-122"/>
              <a:sym typeface="Arial" panose="020B0604020202020204" pitchFamily="34" charset="0"/>
            </a:endParaRPr>
          </a:p>
        </p:txBody>
      </p:sp>
      <p:pic>
        <p:nvPicPr>
          <p:cNvPr id="3" name="图片 2">
            <a:extLst>
              <a:ext uri="{FF2B5EF4-FFF2-40B4-BE49-F238E27FC236}">
                <a16:creationId xmlns="" xmlns:a16="http://schemas.microsoft.com/office/drawing/2014/main" id="{E51C08E0-B7A5-41E5-83D7-F214CDC5C8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08202" y="5135897"/>
            <a:ext cx="2289897" cy="3444205"/>
          </a:xfrm>
          <a:prstGeom prst="rect">
            <a:avLst/>
          </a:prstGeom>
        </p:spPr>
      </p:pic>
      <p:sp>
        <p:nvSpPr>
          <p:cNvPr id="54" name="文本框 53">
            <a:extLst>
              <a:ext uri="{FF2B5EF4-FFF2-40B4-BE49-F238E27FC236}">
                <a16:creationId xmlns="" xmlns:a16="http://schemas.microsoft.com/office/drawing/2014/main" id="{28FA8930-7054-40EF-B50E-D0D3AFC77123}"/>
              </a:ext>
            </a:extLst>
          </p:cNvPr>
          <p:cNvSpPr txBox="1"/>
          <p:nvPr/>
        </p:nvSpPr>
        <p:spPr>
          <a:xfrm>
            <a:off x="1034507" y="2781355"/>
            <a:ext cx="4813189" cy="1015663"/>
          </a:xfrm>
          <a:prstGeom prst="rect">
            <a:avLst/>
          </a:prstGeom>
          <a:noFill/>
        </p:spPr>
        <p:txBody>
          <a:bodyPr wrap="square" rtlCol="0">
            <a:spAutoFit/>
          </a:bodyPr>
          <a:lstStyle/>
          <a:p>
            <a:r>
              <a:rPr lang="zh-CN" altLang="en-US" sz="6000" dirty="0" smtClean="0">
                <a:solidFill>
                  <a:schemeClr val="tx1">
                    <a:lumMod val="95000"/>
                    <a:lumOff val="5000"/>
                  </a:schemeClr>
                </a:solidFill>
                <a:latin typeface="思源黑体 CN Heavy" panose="020B0A00000000000000" pitchFamily="34" charset="-122"/>
                <a:ea typeface="思源黑体 CN Heavy" panose="020B0A00000000000000" pitchFamily="34" charset="-122"/>
                <a:sym typeface="Arial" panose="020B0604020202020204" pitchFamily="34" charset="0"/>
              </a:rPr>
              <a:t>财务管理总论</a:t>
            </a:r>
            <a:endParaRPr lang="zh-CN" altLang="en-US" sz="6000" dirty="0">
              <a:solidFill>
                <a:schemeClr val="tx1">
                  <a:lumMod val="95000"/>
                  <a:lumOff val="5000"/>
                </a:schemeClr>
              </a:solidFill>
              <a:latin typeface="思源黑体 CN Heavy" panose="020B0A00000000000000" pitchFamily="34" charset="-122"/>
              <a:ea typeface="思源黑体 CN Heavy" panose="020B0A00000000000000" pitchFamily="34" charset="-122"/>
              <a:sym typeface="Arial" panose="020B0604020202020204" pitchFamily="34" charset="0"/>
            </a:endParaRPr>
          </a:p>
        </p:txBody>
      </p:sp>
      <p:cxnSp>
        <p:nvCxnSpPr>
          <p:cNvPr id="26" name="íSḻiḍé">
            <a:extLst>
              <a:ext uri="{FF2B5EF4-FFF2-40B4-BE49-F238E27FC236}">
                <a16:creationId xmlns="" xmlns:a16="http://schemas.microsoft.com/office/drawing/2014/main" id="{1C45B19F-2E6D-4ADB-AC09-8ECE388DC2B3}"/>
              </a:ext>
            </a:extLst>
          </p:cNvPr>
          <p:cNvCxnSpPr/>
          <p:nvPr/>
        </p:nvCxnSpPr>
        <p:spPr>
          <a:xfrm>
            <a:off x="1034507" y="2416480"/>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26952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 xmlns:a16="http://schemas.microsoft.com/office/drawing/2014/main" id="{3B6BE8C6-D6EB-4F91-8681-D0765B4B13F0}"/>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28377" b="71518" l="36099" r="63585">
                        <a14:foregroundMark x1="44015" y1="31309" x2="49588" y2="30262"/>
                        <a14:foregroundMark x1="49588" y1="30262" x2="57948" y2="36230"/>
                        <a14:foregroundMark x1="57948" y1="36230" x2="61368" y2="41361"/>
                        <a14:foregroundMark x1="61368" y1="41361" x2="61368" y2="41361"/>
                        <a14:foregroundMark x1="47055" y1="29215" x2="49588" y2="28377"/>
                        <a14:foregroundMark x1="46548" y1="29319" x2="46548" y2="29319"/>
                        <a14:foregroundMark x1="46042" y1="29319" x2="46042" y2="29319"/>
                        <a14:foregroundMark x1="45662" y1="29424" x2="45662" y2="29424"/>
                        <a14:foregroundMark x1="42875" y1="31623" x2="42875" y2="31623"/>
                        <a14:foregroundMark x1="39012" y1="40105" x2="39012" y2="40105"/>
                        <a14:foregroundMark x1="36985" y1="52880" x2="36985" y2="52880"/>
                        <a14:foregroundMark x1="37175" y1="54031" x2="37175" y2="54031"/>
                        <a14:foregroundMark x1="37175" y1="53822" x2="37175" y2="53822"/>
                        <a14:foregroundMark x1="36922" y1="53403" x2="36922" y2="53403"/>
                        <a14:foregroundMark x1="37872" y1="56545" x2="37872" y2="56545"/>
                        <a14:foregroundMark x1="38062" y1="57487" x2="38062" y2="57487"/>
                        <a14:foregroundMark x1="38125" y1="57906" x2="38125" y2="57906"/>
                        <a14:foregroundMark x1="37492" y1="56649" x2="37492" y2="56649"/>
                        <a14:foregroundMark x1="41229" y1="65759" x2="41229" y2="65759"/>
                        <a14:foregroundMark x1="41102" y1="65340" x2="45092" y2="69529"/>
                        <a14:foregroundMark x1="45092" y1="69529" x2="50095" y2="71204"/>
                        <a14:foregroundMark x1="50095" y1="71204" x2="53325" y2="69529"/>
                        <a14:foregroundMark x1="53578" y1="70366" x2="59215" y2="65340"/>
                        <a14:foregroundMark x1="62508" y1="50052" x2="61621" y2="58115"/>
                        <a14:foregroundMark x1="62698" y1="48482" x2="62698" y2="53089"/>
                        <a14:foregroundMark x1="59721" y1="36545" x2="61685" y2="40733"/>
                        <a14:foregroundMark x1="55795" y1="69215" x2="55795" y2="68691"/>
                        <a14:foregroundMark x1="54275" y1="70681" x2="56681" y2="68168"/>
                        <a14:foregroundMark x1="49842" y1="71518" x2="51045" y2="71518"/>
                        <a14:foregroundMark x1="43382" y1="68796" x2="48322" y2="71414"/>
                        <a14:foregroundMark x1="41102" y1="65759" x2="41862" y2="66702"/>
                        <a14:foregroundMark x1="62635" y1="54869" x2="62065" y2="56859"/>
                        <a14:foregroundMark x1="62888" y1="50785" x2="62825" y2="52880"/>
                        <a14:foregroundMark x1="62065" y1="42513" x2="62508" y2="44084"/>
                        <a14:foregroundMark x1="60355" y1="36963" x2="60925" y2="39476"/>
                        <a14:foregroundMark x1="60608" y1="38115" x2="61368" y2="39058"/>
                        <a14:foregroundMark x1="44712" y1="69948" x2="47498" y2="71309"/>
                        <a14:foregroundMark x1="36922" y1="48482" x2="37112" y2="46911"/>
                        <a14:foregroundMark x1="40469" y1="36126" x2="38822" y2="40000"/>
                        <a14:foregroundMark x1="40595" y1="35916" x2="39012" y2="38953"/>
                        <a14:foregroundMark x1="39582" y1="36963" x2="38759" y2="38743"/>
                        <a14:foregroundMark x1="42749" y1="31937" x2="39772" y2="35602"/>
                      </a14:backgroundRemoval>
                    </a14:imgEffect>
                  </a14:imgLayer>
                </a14:imgProps>
              </a:ext>
              <a:ext uri="{28A0092B-C50C-407E-A947-70E740481C1C}">
                <a14:useLocalDpi xmlns:a14="http://schemas.microsoft.com/office/drawing/2010/main" val="0"/>
              </a:ext>
            </a:extLst>
          </a:blip>
          <a:srcRect l="32796" t="26214" r="32975" b="25158"/>
          <a:stretch/>
        </p:blipFill>
        <p:spPr>
          <a:xfrm>
            <a:off x="5923720" y="971290"/>
            <a:ext cx="3088863" cy="2654067"/>
          </a:xfrm>
          <a:prstGeom prst="rect">
            <a:avLst/>
          </a:prstGeom>
        </p:spPr>
      </p:pic>
      <p:sp>
        <p:nvSpPr>
          <p:cNvPr id="12" name="文本框 11">
            <a:extLst>
              <a:ext uri="{FF2B5EF4-FFF2-40B4-BE49-F238E27FC236}">
                <a16:creationId xmlns="" xmlns:a16="http://schemas.microsoft.com/office/drawing/2014/main" id="{78C60CA2-E317-4CB4-BB4A-923123C0C7C6}"/>
              </a:ext>
            </a:extLst>
          </p:cNvPr>
          <p:cNvSpPr txBox="1"/>
          <p:nvPr/>
        </p:nvSpPr>
        <p:spPr>
          <a:xfrm>
            <a:off x="4339893" y="3832348"/>
            <a:ext cx="3541009" cy="646331"/>
          </a:xfrm>
          <a:prstGeom prst="rect">
            <a:avLst/>
          </a:prstGeom>
          <a:noFill/>
        </p:spPr>
        <p:txBody>
          <a:bodyPr wrap="square" rtlCol="0">
            <a:spAutoFit/>
          </a:bodyPr>
          <a:lstStyle/>
          <a:p>
            <a:r>
              <a:rPr lang="zh-CN" altLang="en-US" sz="3600" b="1" dirty="0" smtClean="0">
                <a:solidFill>
                  <a:schemeClr val="tx1">
                    <a:lumMod val="95000"/>
                    <a:lumOff val="5000"/>
                  </a:schemeClr>
                </a:solidFill>
                <a:latin typeface="思源黑体 CN Heavy" panose="020B0A00000000000000" pitchFamily="34" charset="-122"/>
                <a:ea typeface="思源黑体 CN Heavy" panose="020B0A00000000000000" pitchFamily="34" charset="-122"/>
                <a:sym typeface="Arial" panose="020B0604020202020204" pitchFamily="34" charset="0"/>
              </a:rPr>
              <a:t>财务管理概述</a:t>
            </a:r>
            <a:endParaRPr lang="zh-CN" altLang="en-US" sz="3600" b="1" dirty="0">
              <a:solidFill>
                <a:schemeClr val="tx1">
                  <a:lumMod val="95000"/>
                  <a:lumOff val="5000"/>
                </a:schemeClr>
              </a:solidFill>
              <a:latin typeface="思源黑体 CN Heavy" panose="020B0A00000000000000" pitchFamily="34" charset="-122"/>
              <a:ea typeface="思源黑体 CN Heavy" panose="020B0A00000000000000" pitchFamily="34" charset="-122"/>
              <a:sym typeface="Arial" panose="020B0604020202020204" pitchFamily="34" charset="0"/>
            </a:endParaRPr>
          </a:p>
        </p:txBody>
      </p:sp>
      <p:sp>
        <p:nvSpPr>
          <p:cNvPr id="16" name="文本框 15">
            <a:extLst>
              <a:ext uri="{FF2B5EF4-FFF2-40B4-BE49-F238E27FC236}">
                <a16:creationId xmlns="" xmlns:a16="http://schemas.microsoft.com/office/drawing/2014/main" id="{8B35FB39-01A6-4171-AAD8-CF0D93C2AA88}"/>
              </a:ext>
            </a:extLst>
          </p:cNvPr>
          <p:cNvSpPr txBox="1"/>
          <p:nvPr/>
        </p:nvSpPr>
        <p:spPr>
          <a:xfrm>
            <a:off x="3320621" y="3801571"/>
            <a:ext cx="1125289" cy="707886"/>
          </a:xfrm>
          <a:prstGeom prst="rect">
            <a:avLst/>
          </a:prstGeom>
          <a:noFill/>
        </p:spPr>
        <p:txBody>
          <a:bodyPr wrap="square" rtlCol="0">
            <a:spAutoFit/>
          </a:bodyPr>
          <a:lstStyle/>
          <a:p>
            <a:r>
              <a:rPr lang="en-US" altLang="zh-CN" sz="4000" dirty="0">
                <a:solidFill>
                  <a:srgbClr val="105FDC"/>
                </a:solidFill>
                <a:latin typeface="思源黑体 CN Heavy" panose="020B0A00000000000000" pitchFamily="34" charset="-122"/>
                <a:ea typeface="思源黑体 CN Heavy" panose="020B0A00000000000000" pitchFamily="34" charset="-122"/>
                <a:sym typeface="Arial" panose="020B0604020202020204" pitchFamily="34" charset="0"/>
              </a:rPr>
              <a:t>01</a:t>
            </a:r>
            <a:endParaRPr lang="zh-CN" altLang="en-US" sz="4000" dirty="0">
              <a:solidFill>
                <a:srgbClr val="105FDC"/>
              </a:solidFill>
              <a:latin typeface="思源黑体 CN Heavy" panose="020B0A00000000000000" pitchFamily="34" charset="-122"/>
              <a:ea typeface="思源黑体 CN Heavy" panose="020B0A00000000000000" pitchFamily="34" charset="-122"/>
              <a:sym typeface="Arial" panose="020B0604020202020204" pitchFamily="34" charset="0"/>
            </a:endParaRPr>
          </a:p>
        </p:txBody>
      </p:sp>
      <p:grpSp>
        <p:nvGrpSpPr>
          <p:cNvPr id="20" name="组合 19">
            <a:extLst>
              <a:ext uri="{FF2B5EF4-FFF2-40B4-BE49-F238E27FC236}">
                <a16:creationId xmlns="" xmlns:a16="http://schemas.microsoft.com/office/drawing/2014/main" id="{D7D1C38A-37C4-4394-B65D-A961A85BE94A}"/>
              </a:ext>
            </a:extLst>
          </p:cNvPr>
          <p:cNvGrpSpPr/>
          <p:nvPr/>
        </p:nvGrpSpPr>
        <p:grpSpPr>
          <a:xfrm>
            <a:off x="11684000" y="475990"/>
            <a:ext cx="188686" cy="806842"/>
            <a:chOff x="11662682" y="5037171"/>
            <a:chExt cx="188686" cy="806842"/>
          </a:xfrm>
        </p:grpSpPr>
        <p:cxnSp>
          <p:nvCxnSpPr>
            <p:cNvPr id="21" name="直接连接符 20">
              <a:extLst>
                <a:ext uri="{FF2B5EF4-FFF2-40B4-BE49-F238E27FC236}">
                  <a16:creationId xmlns="" xmlns:a16="http://schemas.microsoft.com/office/drawing/2014/main" id="{02FBCB24-5412-4A31-B6D4-4D4A88787F4E}"/>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 xmlns:a16="http://schemas.microsoft.com/office/drawing/2014/main" id="{50C8B953-A041-4A00-AC9C-949D89FD8859}"/>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 xmlns:a16="http://schemas.microsoft.com/office/drawing/2014/main" id="{B3A932DD-51D6-4BD5-9AB9-96D75CB8D36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 xmlns:a16="http://schemas.microsoft.com/office/drawing/2014/main" id="{6B9AFE9B-9D7C-4527-B566-A955C9B9A478}"/>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 xmlns:a16="http://schemas.microsoft.com/office/drawing/2014/main" id="{9B67A09E-74EA-41D1-B3C3-BB9C43E0B6E9}"/>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 xmlns:a16="http://schemas.microsoft.com/office/drawing/2014/main" id="{D2681088-ACE8-4F1D-B45E-49135C0D30DE}"/>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0" name="直角三角形 29">
              <a:extLst>
                <a:ext uri="{FF2B5EF4-FFF2-40B4-BE49-F238E27FC236}">
                  <a16:creationId xmlns="" xmlns:a16="http://schemas.microsoft.com/office/drawing/2014/main" id="{D87736CD-C67E-40EC-8A1C-771BA59DA137}"/>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grpSp>
        <p:nvGrpSpPr>
          <p:cNvPr id="31" name="组合 30">
            <a:extLst>
              <a:ext uri="{FF2B5EF4-FFF2-40B4-BE49-F238E27FC236}">
                <a16:creationId xmlns="" xmlns:a16="http://schemas.microsoft.com/office/drawing/2014/main" id="{2C4E2B9B-4BFF-4C78-9DF6-7D19C520DCDB}"/>
              </a:ext>
            </a:extLst>
          </p:cNvPr>
          <p:cNvGrpSpPr/>
          <p:nvPr/>
        </p:nvGrpSpPr>
        <p:grpSpPr>
          <a:xfrm>
            <a:off x="11684000" y="5839860"/>
            <a:ext cx="188686" cy="187717"/>
            <a:chOff x="11684000" y="6348181"/>
            <a:chExt cx="188686" cy="187717"/>
          </a:xfrm>
        </p:grpSpPr>
        <p:cxnSp>
          <p:nvCxnSpPr>
            <p:cNvPr id="33" name="直接连接符 32">
              <a:extLst>
                <a:ext uri="{FF2B5EF4-FFF2-40B4-BE49-F238E27FC236}">
                  <a16:creationId xmlns="" xmlns:a16="http://schemas.microsoft.com/office/drawing/2014/main" id="{E0DC969C-1551-4FAC-8688-0404A570DACF}"/>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4" name="直角三角形 33">
              <a:extLst>
                <a:ext uri="{FF2B5EF4-FFF2-40B4-BE49-F238E27FC236}">
                  <a16:creationId xmlns="" xmlns:a16="http://schemas.microsoft.com/office/drawing/2014/main" id="{C4B7B2EB-C72F-4716-9EA7-E7D5301BF898}"/>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7" name="íSḻiḍé">
            <a:extLst>
              <a:ext uri="{FF2B5EF4-FFF2-40B4-BE49-F238E27FC236}">
                <a16:creationId xmlns="" xmlns:a16="http://schemas.microsoft.com/office/drawing/2014/main" id="{1C45B19F-2E6D-4ADB-AC09-8ECE388DC2B3}"/>
              </a:ext>
            </a:extLst>
          </p:cNvPr>
          <p:cNvCxnSpPr/>
          <p:nvPr/>
        </p:nvCxnSpPr>
        <p:spPr>
          <a:xfrm>
            <a:off x="2854683" y="4613708"/>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27939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4650258"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宋体" panose="02010600030101010101" pitchFamily="2" charset="-122"/>
                <a:ea typeface="黑体" panose="02010609060101010101" pitchFamily="49" charset="-122"/>
              </a:rPr>
              <a:t>一、财务管理学的发展</a:t>
            </a:r>
          </a:p>
        </p:txBody>
      </p:sp>
      <p:sp>
        <p:nvSpPr>
          <p:cNvPr id="9" name="Rectangle 3"/>
          <p:cNvSpPr txBox="1">
            <a:spLocks noRot="1" noChangeArrowheads="1"/>
          </p:cNvSpPr>
          <p:nvPr/>
        </p:nvSpPr>
        <p:spPr>
          <a:xfrm>
            <a:off x="1882193" y="2558626"/>
            <a:ext cx="8214843" cy="17042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en-US" sz="2800" dirty="0" smtClean="0">
                <a:latin typeface="楷体_GB2312" pitchFamily="49" charset="-122"/>
              </a:rPr>
              <a:t>根据西方主要发达国家财务实践和理论在不同阶段所涉及和讨论的主要问题，财务管理学的发展可分为以下几个阶段</a:t>
            </a:r>
            <a:r>
              <a:rPr lang="en-US" altLang="zh-CN" sz="2800" dirty="0" smtClean="0">
                <a:latin typeface="楷体_GB2312" pitchFamily="49" charset="-122"/>
              </a:rPr>
              <a:t>:</a:t>
            </a:r>
          </a:p>
          <a:p>
            <a:pPr algn="l">
              <a:buFont typeface="Wingdings" panose="05000000000000000000" pitchFamily="2" charset="2"/>
              <a:buNone/>
            </a:pPr>
            <a:r>
              <a:rPr lang="en-US" altLang="zh-CN" dirty="0" smtClean="0">
                <a:latin typeface="黑体" panose="02010609060101010101" pitchFamily="49" charset="-122"/>
                <a:ea typeface="黑体" panose="02010609060101010101" pitchFamily="49" charset="-122"/>
              </a:rPr>
              <a:t>  </a:t>
            </a: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Tree>
    <p:extLst>
      <p:ext uri="{BB962C8B-B14F-4D97-AF65-F5344CB8AC3E}">
        <p14:creationId xmlns:p14="http://schemas.microsoft.com/office/powerpoint/2010/main" val="25520167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1882193" y="658636"/>
            <a:ext cx="3515932" cy="82391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rPr>
              <a:t>初期</a:t>
            </a:r>
            <a:r>
              <a:rPr lang="zh-CN" altLang="en-US" sz="3200" dirty="0">
                <a:latin typeface="黑体" panose="02010609060101010101" pitchFamily="49" charset="-122"/>
                <a:ea typeface="黑体" panose="02010609060101010101" pitchFamily="49" charset="-122"/>
              </a:rPr>
              <a:t>发展阶段</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9440" y="1597050"/>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120462" y="766053"/>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616299" y="1955179"/>
            <a:ext cx="8642350" cy="372545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altLang="zh-CN" sz="2800" dirty="0" smtClean="0">
                <a:latin typeface="楷体_GB2312" pitchFamily="49" charset="-122"/>
              </a:rPr>
              <a:t>19</a:t>
            </a:r>
            <a:r>
              <a:rPr lang="zh-CN" altLang="en-US" sz="2800" dirty="0" smtClean="0">
                <a:latin typeface="楷体_GB2312" pitchFamily="49" charset="-122"/>
              </a:rPr>
              <a:t>世纪末期至</a:t>
            </a:r>
            <a:r>
              <a:rPr lang="en-US" altLang="zh-CN" sz="2800" dirty="0" smtClean="0">
                <a:latin typeface="楷体_GB2312" pitchFamily="49" charset="-122"/>
              </a:rPr>
              <a:t>20</a:t>
            </a:r>
            <a:r>
              <a:rPr lang="zh-CN" altLang="en-US" sz="2800" dirty="0" smtClean="0">
                <a:latin typeface="楷体_GB2312" pitchFamily="49" charset="-122"/>
              </a:rPr>
              <a:t>世纪</a:t>
            </a:r>
            <a:r>
              <a:rPr lang="en-US" altLang="zh-CN" sz="2800" dirty="0" smtClean="0">
                <a:latin typeface="楷体_GB2312" pitchFamily="49" charset="-122"/>
              </a:rPr>
              <a:t>20</a:t>
            </a:r>
            <a:r>
              <a:rPr lang="zh-CN" altLang="en-US" sz="2800" dirty="0" smtClean="0">
                <a:latin typeface="楷体_GB2312" pitchFamily="49" charset="-122"/>
              </a:rPr>
              <a:t>年代，为财务管理学科发展的初期阶段。</a:t>
            </a:r>
          </a:p>
          <a:p>
            <a:pPr algn="l"/>
            <a:r>
              <a:rPr lang="en-US" altLang="zh-CN" sz="2800" dirty="0" smtClean="0">
                <a:latin typeface="楷体_GB2312" pitchFamily="49" charset="-122"/>
              </a:rPr>
              <a:t>1897</a:t>
            </a:r>
            <a:r>
              <a:rPr lang="zh-CN" altLang="en-US" sz="2800" dirty="0" smtClean="0">
                <a:latin typeface="楷体_GB2312" pitchFamily="49" charset="-122"/>
              </a:rPr>
              <a:t>年</a:t>
            </a:r>
            <a:r>
              <a:rPr lang="en-US" altLang="zh-CN" sz="2800" dirty="0" smtClean="0">
                <a:latin typeface="楷体_GB2312" pitchFamily="49" charset="-122"/>
              </a:rPr>
              <a:t>,</a:t>
            </a:r>
            <a:r>
              <a:rPr lang="zh-CN" altLang="en-US" sz="2800" dirty="0" smtClean="0">
                <a:latin typeface="楷体_GB2312" pitchFamily="49" charset="-122"/>
              </a:rPr>
              <a:t>美国人格林（</a:t>
            </a:r>
            <a:r>
              <a:rPr lang="en-US" altLang="zh-CN" sz="2800" dirty="0" smtClean="0">
                <a:latin typeface="楷体_GB2312" pitchFamily="49" charset="-122"/>
              </a:rPr>
              <a:t>Thomas </a:t>
            </a:r>
            <a:r>
              <a:rPr lang="en-US" altLang="zh-CN" sz="2800" dirty="0" err="1" smtClean="0">
                <a:latin typeface="楷体_GB2312" pitchFamily="49" charset="-122"/>
              </a:rPr>
              <a:t>L.Greene</a:t>
            </a:r>
            <a:r>
              <a:rPr lang="zh-CN" altLang="en-US" sz="2800" dirty="0" smtClean="0">
                <a:latin typeface="楷体_GB2312" pitchFamily="49" charset="-122"/>
              </a:rPr>
              <a:t>）撰写的</a:t>
            </a:r>
            <a:r>
              <a:rPr lang="en-US" altLang="zh-CN" sz="2800" dirty="0" smtClean="0">
                <a:latin typeface="楷体_GB2312" pitchFamily="49" charset="-122"/>
              </a:rPr>
              <a:t>《</a:t>
            </a:r>
            <a:r>
              <a:rPr lang="zh-CN" altLang="en-US" sz="2800" dirty="0" smtClean="0">
                <a:latin typeface="楷体_GB2312" pitchFamily="49" charset="-122"/>
              </a:rPr>
              <a:t>公司理财</a:t>
            </a:r>
            <a:r>
              <a:rPr lang="en-US" altLang="zh-CN" sz="2800" dirty="0" smtClean="0">
                <a:latin typeface="楷体_GB2312" pitchFamily="49" charset="-122"/>
              </a:rPr>
              <a:t>》</a:t>
            </a:r>
            <a:r>
              <a:rPr lang="zh-CN" altLang="en-US" sz="2800" dirty="0" smtClean="0">
                <a:latin typeface="楷体_GB2312" pitchFamily="49" charset="-122"/>
              </a:rPr>
              <a:t>（</a:t>
            </a:r>
            <a:r>
              <a:rPr lang="en-US" altLang="zh-CN" sz="2800" dirty="0" smtClean="0">
                <a:latin typeface="楷体_GB2312" pitchFamily="49" charset="-122"/>
              </a:rPr>
              <a:t>Corporate Finance</a:t>
            </a:r>
            <a:r>
              <a:rPr lang="zh-CN" altLang="en-US" sz="2800" dirty="0" smtClean="0">
                <a:latin typeface="楷体_GB2312" pitchFamily="49" charset="-122"/>
              </a:rPr>
              <a:t>）；接着米德又撰写了</a:t>
            </a:r>
            <a:r>
              <a:rPr lang="en-US" altLang="zh-CN" sz="2800" dirty="0" smtClean="0">
                <a:latin typeface="楷体_GB2312" pitchFamily="49" charset="-122"/>
              </a:rPr>
              <a:t>《</a:t>
            </a:r>
            <a:r>
              <a:rPr lang="zh-CN" altLang="en-US" sz="2800" dirty="0" smtClean="0">
                <a:latin typeface="楷体_GB2312" pitchFamily="49" charset="-122"/>
              </a:rPr>
              <a:t>信托融资</a:t>
            </a:r>
            <a:r>
              <a:rPr lang="en-US" altLang="zh-CN" sz="2800" dirty="0" smtClean="0">
                <a:latin typeface="楷体_GB2312" pitchFamily="49" charset="-122"/>
              </a:rPr>
              <a:t>》</a:t>
            </a:r>
            <a:r>
              <a:rPr lang="zh-CN" altLang="en-US" sz="2800" dirty="0" smtClean="0">
                <a:latin typeface="楷体_GB2312" pitchFamily="49" charset="-122"/>
              </a:rPr>
              <a:t>和</a:t>
            </a:r>
            <a:r>
              <a:rPr lang="en-US" altLang="zh-CN" sz="2800" dirty="0" smtClean="0">
                <a:latin typeface="楷体_GB2312" pitchFamily="49" charset="-122"/>
              </a:rPr>
              <a:t>《</a:t>
            </a:r>
            <a:r>
              <a:rPr lang="zh-CN" altLang="en-US" sz="2800" dirty="0" smtClean="0">
                <a:latin typeface="楷体_GB2312" pitchFamily="49" charset="-122"/>
              </a:rPr>
              <a:t>公司融资</a:t>
            </a:r>
            <a:r>
              <a:rPr lang="en-US" altLang="zh-CN" sz="2800" dirty="0" smtClean="0">
                <a:latin typeface="楷体_GB2312" pitchFamily="49" charset="-122"/>
              </a:rPr>
              <a:t>》</a:t>
            </a:r>
            <a:r>
              <a:rPr lang="zh-CN" altLang="en-US" sz="2800" dirty="0" smtClean="0">
                <a:latin typeface="楷体_GB2312" pitchFamily="49" charset="-122"/>
              </a:rPr>
              <a:t>；</a:t>
            </a:r>
            <a:r>
              <a:rPr lang="en-US" altLang="zh-CN" sz="2800" dirty="0" smtClean="0">
                <a:latin typeface="楷体_GB2312" pitchFamily="49" charset="-122"/>
              </a:rPr>
              <a:t>1920</a:t>
            </a:r>
            <a:r>
              <a:rPr lang="zh-CN" altLang="en-US" sz="2800" dirty="0" smtClean="0">
                <a:latin typeface="楷体_GB2312" pitchFamily="49" charset="-122"/>
              </a:rPr>
              <a:t>年</a:t>
            </a:r>
            <a:r>
              <a:rPr lang="en-US" altLang="zh-CN" sz="2800" dirty="0" smtClean="0">
                <a:latin typeface="楷体_GB2312" pitchFamily="49" charset="-122"/>
              </a:rPr>
              <a:t>,</a:t>
            </a:r>
            <a:r>
              <a:rPr lang="zh-CN" altLang="en-US" sz="2800" dirty="0" smtClean="0">
                <a:latin typeface="楷体_GB2312" pitchFamily="49" charset="-122"/>
              </a:rPr>
              <a:t>斯通（</a:t>
            </a:r>
            <a:r>
              <a:rPr lang="en-US" altLang="zh-CN" sz="2800" dirty="0" smtClean="0">
                <a:latin typeface="楷体_GB2312" pitchFamily="49" charset="-122"/>
              </a:rPr>
              <a:t>Author Stone</a:t>
            </a:r>
            <a:r>
              <a:rPr lang="zh-CN" altLang="en-US" sz="2800" dirty="0" smtClean="0">
                <a:latin typeface="楷体_GB2312" pitchFamily="49" charset="-122"/>
              </a:rPr>
              <a:t>）出版了</a:t>
            </a:r>
            <a:r>
              <a:rPr lang="en-US" altLang="zh-CN" sz="2800" dirty="0" smtClean="0">
                <a:latin typeface="楷体_GB2312" pitchFamily="49" charset="-122"/>
              </a:rPr>
              <a:t>《</a:t>
            </a:r>
            <a:r>
              <a:rPr lang="zh-CN" altLang="en-US" sz="2800" dirty="0" smtClean="0">
                <a:latin typeface="楷体_GB2312" pitchFamily="49" charset="-122"/>
              </a:rPr>
              <a:t>公司财务政策</a:t>
            </a:r>
            <a:r>
              <a:rPr lang="en-US" altLang="zh-CN" sz="2800" dirty="0" smtClean="0">
                <a:latin typeface="楷体_GB2312" pitchFamily="49" charset="-122"/>
              </a:rPr>
              <a:t>》</a:t>
            </a:r>
            <a:r>
              <a:rPr lang="zh-CN" altLang="en-US" sz="2800" dirty="0" smtClean="0">
                <a:latin typeface="楷体_GB2312" pitchFamily="49" charset="-122"/>
              </a:rPr>
              <a:t>（</a:t>
            </a:r>
            <a:r>
              <a:rPr lang="en-US" altLang="zh-CN" sz="2800" dirty="0" smtClean="0">
                <a:latin typeface="楷体_GB2312" pitchFamily="49" charset="-122"/>
              </a:rPr>
              <a:t>Financial Policy of Corporation</a:t>
            </a:r>
            <a:r>
              <a:rPr lang="zh-CN" altLang="en-US" sz="2800" dirty="0" smtClean="0">
                <a:latin typeface="楷体_GB2312" pitchFamily="49" charset="-122"/>
              </a:rPr>
              <a:t>）</a:t>
            </a:r>
          </a:p>
          <a:p>
            <a:pPr algn="l" fontAlgn="t">
              <a:spcBef>
                <a:spcPts val="1200"/>
              </a:spcBef>
            </a:pPr>
            <a:r>
              <a:rPr lang="zh-CN" altLang="en-US" sz="2800" dirty="0" smtClean="0">
                <a:latin typeface="楷体_GB2312" pitchFamily="49" charset="-122"/>
              </a:rPr>
              <a:t>这些著作的出现标志着理论界已把企业财务问题作为</a:t>
            </a:r>
            <a:r>
              <a:rPr lang="zh-CN" altLang="en-US" sz="2800" dirty="0" smtClean="0">
                <a:solidFill>
                  <a:srgbClr val="008000"/>
                </a:solidFill>
                <a:latin typeface="楷体_GB2312" pitchFamily="49" charset="-122"/>
              </a:rPr>
              <a:t>一门学问或学科</a:t>
            </a:r>
            <a:r>
              <a:rPr lang="zh-CN" altLang="en-US" sz="2800" dirty="0" smtClean="0">
                <a:latin typeface="楷体_GB2312" pitchFamily="49" charset="-122"/>
              </a:rPr>
              <a:t>单独研究。</a:t>
            </a:r>
          </a:p>
        </p:txBody>
      </p:sp>
    </p:spTree>
    <p:extLst>
      <p:ext uri="{BB962C8B-B14F-4D97-AF65-F5344CB8AC3E}">
        <p14:creationId xmlns:p14="http://schemas.microsoft.com/office/powerpoint/2010/main" val="39170347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3515932" cy="82391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a:ea typeface="黑体" panose="02010609060101010101" pitchFamily="49" charset="-122"/>
              </a:rPr>
              <a:t>中期</a:t>
            </a:r>
            <a:r>
              <a:rPr lang="zh-CN" altLang="en-US" sz="3200" dirty="0" smtClean="0">
                <a:ea typeface="黑体" panose="02010609060101010101" pitchFamily="49" charset="-122"/>
              </a:rPr>
              <a:t>发展阶段</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646831" y="2185607"/>
            <a:ext cx="8775700" cy="304321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altLang="zh-CN" sz="2800" dirty="0" smtClean="0">
                <a:latin typeface="楷体_GB2312" pitchFamily="49" charset="-122"/>
              </a:rPr>
              <a:t>20</a:t>
            </a:r>
            <a:r>
              <a:rPr lang="zh-CN" altLang="en-US" sz="2800" dirty="0" smtClean="0">
                <a:latin typeface="楷体_GB2312" pitchFamily="49" charset="-122"/>
              </a:rPr>
              <a:t>世纪</a:t>
            </a:r>
            <a:r>
              <a:rPr lang="en-US" altLang="zh-CN" sz="2800" dirty="0" smtClean="0">
                <a:latin typeface="楷体_GB2312" pitchFamily="49" charset="-122"/>
              </a:rPr>
              <a:t>30</a:t>
            </a:r>
            <a:r>
              <a:rPr lang="zh-CN" altLang="en-US" sz="2800" dirty="0" smtClean="0">
                <a:latin typeface="楷体_GB2312" pitchFamily="49" charset="-122"/>
              </a:rPr>
              <a:t>年代至</a:t>
            </a:r>
            <a:r>
              <a:rPr lang="en-US" altLang="zh-CN" sz="2800" dirty="0" smtClean="0">
                <a:latin typeface="楷体_GB2312" pitchFamily="49" charset="-122"/>
              </a:rPr>
              <a:t>50</a:t>
            </a:r>
            <a:r>
              <a:rPr lang="zh-CN" altLang="en-US" sz="2800" dirty="0" smtClean="0">
                <a:latin typeface="楷体_GB2312" pitchFamily="49" charset="-122"/>
              </a:rPr>
              <a:t>年代，财务管理发展的中期阶段。</a:t>
            </a:r>
          </a:p>
          <a:p>
            <a:pPr algn="l"/>
            <a:r>
              <a:rPr lang="zh-CN" altLang="en-US" sz="2800" dirty="0" smtClean="0">
                <a:latin typeface="楷体_GB2312" pitchFamily="49" charset="-122"/>
              </a:rPr>
              <a:t>随着计量经济在管理中的应用，建立了各种复杂的现金、存货等资产定量模型，以求对资产进行严格的定量控制。</a:t>
            </a:r>
          </a:p>
          <a:p>
            <a:pPr algn="l"/>
            <a:r>
              <a:rPr lang="zh-CN" altLang="en-US" sz="2800" dirty="0" smtClean="0">
                <a:latin typeface="楷体_GB2312" pitchFamily="49" charset="-122"/>
              </a:rPr>
              <a:t>政府通过制定有关法律来间接控制和规范企业的财务控制活动。</a:t>
            </a:r>
          </a:p>
          <a:p>
            <a:pPr algn="l"/>
            <a:r>
              <a:rPr lang="zh-CN" altLang="en-US" sz="2800" dirty="0" smtClean="0">
                <a:latin typeface="楷体_GB2312" pitchFamily="49" charset="-122"/>
                <a:cs typeface="Times New Roman" panose="02020603050405020304" pitchFamily="18" charset="0"/>
              </a:rPr>
              <a:t>史蒂文森</a:t>
            </a:r>
            <a:r>
              <a:rPr lang="en-US" altLang="zh-CN" sz="2800" dirty="0" smtClean="0">
                <a:latin typeface="楷体_GB2312" pitchFamily="49" charset="-122"/>
                <a:cs typeface="Times New Roman" panose="02020603050405020304" pitchFamily="18" charset="0"/>
              </a:rPr>
              <a:t>1934</a:t>
            </a:r>
            <a:r>
              <a:rPr lang="zh-CN" altLang="en-US" sz="2800" dirty="0" smtClean="0">
                <a:latin typeface="楷体_GB2312" pitchFamily="49" charset="-122"/>
                <a:cs typeface="Times New Roman" panose="02020603050405020304" pitchFamily="18" charset="0"/>
              </a:rPr>
              <a:t>年撰写了</a:t>
            </a:r>
            <a:r>
              <a:rPr lang="en-US" altLang="zh-CN" sz="2800" dirty="0" smtClean="0">
                <a:latin typeface="楷体_GB2312" pitchFamily="49" charset="-122"/>
                <a:cs typeface="Times New Roman" panose="02020603050405020304" pitchFamily="18" charset="0"/>
              </a:rPr>
              <a:t>《</a:t>
            </a:r>
            <a:r>
              <a:rPr lang="zh-CN" altLang="en-US" sz="2800" dirty="0" smtClean="0">
                <a:latin typeface="楷体_GB2312" pitchFamily="49" charset="-122"/>
                <a:cs typeface="Times New Roman" panose="02020603050405020304" pitchFamily="18" charset="0"/>
              </a:rPr>
              <a:t>财务组织与管理</a:t>
            </a:r>
            <a:r>
              <a:rPr lang="en-US" altLang="zh-CN" sz="2800" dirty="0" smtClean="0">
                <a:latin typeface="楷体_GB2312" pitchFamily="49" charset="-122"/>
                <a:cs typeface="Times New Roman" panose="02020603050405020304" pitchFamily="18" charset="0"/>
              </a:rPr>
              <a:t>》</a:t>
            </a:r>
            <a:endParaRPr lang="en-US" altLang="zh-CN" sz="2800" dirty="0" smtClean="0">
              <a:latin typeface="楷体_GB2312" pitchFamily="49" charset="-122"/>
            </a:endParaRPr>
          </a:p>
        </p:txBody>
      </p:sp>
    </p:spTree>
    <p:extLst>
      <p:ext uri="{BB962C8B-B14F-4D97-AF65-F5344CB8AC3E}">
        <p14:creationId xmlns:p14="http://schemas.microsoft.com/office/powerpoint/2010/main" val="5566716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3515932" cy="82391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a:ea typeface="黑体" panose="02010609060101010101" pitchFamily="49" charset="-122"/>
              </a:rPr>
              <a:t>后期</a:t>
            </a:r>
            <a:r>
              <a:rPr lang="zh-CN" altLang="en-US" sz="3200" dirty="0" smtClean="0">
                <a:ea typeface="黑体" panose="02010609060101010101" pitchFamily="49" charset="-122"/>
              </a:rPr>
              <a:t>发展阶段</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743422" y="2314151"/>
            <a:ext cx="8137525" cy="27214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altLang="zh-CN" sz="2800" dirty="0" smtClean="0">
                <a:latin typeface="楷体_GB2312" pitchFamily="49" charset="-122"/>
              </a:rPr>
              <a:t>20</a:t>
            </a:r>
            <a:r>
              <a:rPr lang="zh-CN" altLang="en-US" sz="2800" dirty="0" smtClean="0">
                <a:latin typeface="楷体_GB2312" pitchFamily="49" charset="-122"/>
              </a:rPr>
              <a:t>世纪</a:t>
            </a:r>
            <a:r>
              <a:rPr lang="en-US" altLang="zh-CN" sz="2800" dirty="0" smtClean="0">
                <a:latin typeface="楷体_GB2312" pitchFamily="49" charset="-122"/>
              </a:rPr>
              <a:t>60</a:t>
            </a:r>
            <a:r>
              <a:rPr lang="zh-CN" altLang="en-US" sz="2800" dirty="0" smtClean="0">
                <a:latin typeface="楷体_GB2312" pitchFamily="49" charset="-122"/>
              </a:rPr>
              <a:t>年代至今，为财务管理发展的后期阶段。</a:t>
            </a:r>
          </a:p>
          <a:p>
            <a:pPr algn="l"/>
            <a:r>
              <a:rPr lang="zh-CN" altLang="en-US" sz="2800" dirty="0" smtClean="0">
                <a:latin typeface="楷体_GB2312" pitchFamily="49" charset="-122"/>
              </a:rPr>
              <a:t>财务管理已渗透到企业生产经营的各个方面，具有对企业进行全面管理的性质。</a:t>
            </a:r>
          </a:p>
          <a:p>
            <a:pPr algn="l"/>
            <a:r>
              <a:rPr lang="zh-CN" altLang="en-US" sz="2800" dirty="0" smtClean="0">
                <a:latin typeface="楷体_GB2312" pitchFamily="49" charset="-122"/>
              </a:rPr>
              <a:t>电子计算机的运用，使投融资的区域迅速扩大、交易的方式简捷，金融创新涌现出许多金融工具以及衍生金融工具，财务管理业务复杂、风险加大。</a:t>
            </a:r>
          </a:p>
        </p:txBody>
      </p:sp>
    </p:spTree>
    <p:extLst>
      <p:ext uri="{BB962C8B-B14F-4D97-AF65-F5344CB8AC3E}">
        <p14:creationId xmlns:p14="http://schemas.microsoft.com/office/powerpoint/2010/main" val="26100019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4132241" cy="823913"/>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a:ea typeface="黑体" panose="02010609060101010101" pitchFamily="49" charset="-122"/>
              </a:rPr>
              <a:t>我国财务管理学的</a:t>
            </a:r>
            <a:r>
              <a:rPr lang="zh-CN" altLang="en-US" sz="3200" smtClean="0">
                <a:ea typeface="黑体" panose="02010609060101010101" pitchFamily="49" charset="-122"/>
              </a:rPr>
              <a:t>发展</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551591" y="1790245"/>
            <a:ext cx="8893175" cy="424780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80000"/>
              </a:lnSpc>
              <a:buFont typeface="Wingdings" panose="05000000000000000000" pitchFamily="2" charset="2"/>
              <a:buNone/>
            </a:pPr>
            <a:r>
              <a:rPr lang="en-US" altLang="zh-CN" sz="2000" dirty="0" smtClean="0"/>
              <a:t>  </a:t>
            </a:r>
            <a:endParaRPr lang="en-US" altLang="zh-CN" dirty="0" smtClean="0">
              <a:latin typeface="黑体" panose="02010609060101010101" pitchFamily="49" charset="-122"/>
              <a:ea typeface="黑体" panose="02010609060101010101" pitchFamily="49" charset="-122"/>
            </a:endParaRPr>
          </a:p>
          <a:p>
            <a:pPr algn="l">
              <a:lnSpc>
                <a:spcPct val="80000"/>
              </a:lnSpc>
            </a:pPr>
            <a:r>
              <a:rPr lang="zh-CN" altLang="en-US" sz="2800" dirty="0" smtClean="0">
                <a:latin typeface="楷体_GB2312" pitchFamily="49" charset="-122"/>
              </a:rPr>
              <a:t>在新中国成立前的半个世纪里，随着西方殖民列强的侵入，生存在殖民地与半殖民地上的企业财务管理学的模式必然受到西方的影响 。</a:t>
            </a:r>
          </a:p>
          <a:p>
            <a:pPr algn="l">
              <a:lnSpc>
                <a:spcPct val="80000"/>
              </a:lnSpc>
            </a:pPr>
            <a:r>
              <a:rPr lang="zh-CN" altLang="en-US" sz="2800" dirty="0" smtClean="0">
                <a:latin typeface="楷体_GB2312" pitchFamily="49" charset="-122"/>
              </a:rPr>
              <a:t>新中国成立</a:t>
            </a:r>
            <a:r>
              <a:rPr lang="en-US" altLang="zh-CN" sz="2800" dirty="0" smtClean="0">
                <a:latin typeface="楷体_GB2312" pitchFamily="49" charset="-122"/>
              </a:rPr>
              <a:t>50</a:t>
            </a:r>
            <a:r>
              <a:rPr lang="zh-CN" altLang="en-US" sz="2800" dirty="0" smtClean="0">
                <a:latin typeface="楷体_GB2312" pitchFamily="49" charset="-122"/>
              </a:rPr>
              <a:t>年代至</a:t>
            </a:r>
            <a:r>
              <a:rPr lang="en-US" altLang="zh-CN" sz="2800" dirty="0" smtClean="0">
                <a:latin typeface="楷体_GB2312" pitchFamily="49" charset="-122"/>
              </a:rPr>
              <a:t>70</a:t>
            </a:r>
            <a:r>
              <a:rPr lang="zh-CN" altLang="en-US" sz="2800" dirty="0" smtClean="0">
                <a:latin typeface="楷体_GB2312" pitchFamily="49" charset="-122"/>
              </a:rPr>
              <a:t>年代，由于受到计划经济体制的影响，企业的财务制度是由政府制定的，企业没有经营自主权和理财自主权，当然也谈不上</a:t>
            </a:r>
            <a:r>
              <a:rPr lang="zh-CN" altLang="en-US" sz="2800" dirty="0" smtClean="0"/>
              <a:t>“</a:t>
            </a:r>
            <a:r>
              <a:rPr lang="zh-CN" altLang="en-US" sz="2800" dirty="0" smtClean="0">
                <a:latin typeface="楷体_GB2312" pitchFamily="49" charset="-122"/>
              </a:rPr>
              <a:t>属于企业真正的财务管理</a:t>
            </a:r>
            <a:r>
              <a:rPr lang="zh-CN" altLang="en-US" sz="2800" dirty="0" smtClean="0"/>
              <a:t>”</a:t>
            </a:r>
            <a:r>
              <a:rPr lang="zh-CN" altLang="en-US" sz="2800" dirty="0" smtClean="0">
                <a:latin typeface="楷体_GB2312" pitchFamily="49" charset="-122"/>
              </a:rPr>
              <a:t>。</a:t>
            </a:r>
          </a:p>
          <a:p>
            <a:pPr algn="l">
              <a:lnSpc>
                <a:spcPct val="80000"/>
              </a:lnSpc>
            </a:pPr>
            <a:r>
              <a:rPr lang="zh-CN" altLang="en-US" sz="2800" dirty="0" smtClean="0">
                <a:latin typeface="楷体_GB2312" pitchFamily="49" charset="-122"/>
              </a:rPr>
              <a:t>在</a:t>
            </a:r>
            <a:r>
              <a:rPr lang="en-US" altLang="zh-CN" sz="2800" dirty="0" smtClean="0">
                <a:latin typeface="楷体_GB2312" pitchFamily="49" charset="-122"/>
              </a:rPr>
              <a:t>80</a:t>
            </a:r>
            <a:r>
              <a:rPr lang="zh-CN" altLang="en-US" sz="2800" dirty="0" smtClean="0">
                <a:latin typeface="楷体_GB2312" pitchFamily="49" charset="-122"/>
              </a:rPr>
              <a:t>年代，十二大提出以计划经济为主，市场调节为辅的改革目标，这虽然初步改变了计划与市场相对立的传统认识，但仍然是以计划经济的形式和手段为主</a:t>
            </a:r>
            <a:r>
              <a:rPr lang="zh-CN" altLang="en-US" sz="2800" dirty="0" smtClean="0">
                <a:latin typeface="黑体" panose="02010609060101010101" pitchFamily="49" charset="-122"/>
                <a:ea typeface="黑体" panose="02010609060101010101" pitchFamily="49" charset="-122"/>
              </a:rPr>
              <a:t>。</a:t>
            </a:r>
          </a:p>
        </p:txBody>
      </p:sp>
    </p:spTree>
    <p:extLst>
      <p:ext uri="{BB962C8B-B14F-4D97-AF65-F5344CB8AC3E}">
        <p14:creationId xmlns:p14="http://schemas.microsoft.com/office/powerpoint/2010/main" val="19609587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4209515" cy="823913"/>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a:ea typeface="黑体" panose="02010609060101010101" pitchFamily="49" charset="-122"/>
              </a:rPr>
              <a:t>我国财务管理学的</a:t>
            </a:r>
            <a:r>
              <a:rPr lang="zh-CN" altLang="en-US" sz="3200" dirty="0" smtClean="0">
                <a:ea typeface="黑体" panose="02010609060101010101" pitchFamily="49" charset="-122"/>
              </a:rPr>
              <a:t>发展</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573610" y="2072737"/>
            <a:ext cx="8948430" cy="439226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5000"/>
              </a:lnSpc>
            </a:pPr>
            <a:r>
              <a:rPr lang="en-US" altLang="zh-CN" sz="2800" dirty="0" smtClean="0">
                <a:latin typeface="楷体_GB2312" pitchFamily="49" charset="-122"/>
              </a:rPr>
              <a:t>90</a:t>
            </a:r>
            <a:r>
              <a:rPr lang="zh-CN" altLang="en-US" sz="2800" dirty="0" smtClean="0">
                <a:latin typeface="楷体_GB2312" pitchFamily="49" charset="-122"/>
              </a:rPr>
              <a:t>年代，党的十四大确立了建立社会主义市场经济体制的改革目标。</a:t>
            </a:r>
          </a:p>
          <a:p>
            <a:pPr algn="l">
              <a:lnSpc>
                <a:spcPct val="105000"/>
              </a:lnSpc>
            </a:pPr>
            <a:r>
              <a:rPr lang="en-US" altLang="zh-CN" sz="2800" dirty="0" smtClean="0">
                <a:latin typeface="楷体_GB2312" pitchFamily="49" charset="-122"/>
              </a:rPr>
              <a:t>1993</a:t>
            </a:r>
            <a:r>
              <a:rPr lang="zh-CN" altLang="en-US" sz="2800" dirty="0" smtClean="0">
                <a:latin typeface="楷体_GB2312" pitchFamily="49" charset="-122"/>
              </a:rPr>
              <a:t>年，原国家教委颁布的</a:t>
            </a:r>
            <a:r>
              <a:rPr lang="en-US" altLang="zh-CN" sz="2800" dirty="0" smtClean="0">
                <a:latin typeface="楷体_GB2312" pitchFamily="49" charset="-122"/>
              </a:rPr>
              <a:t>《</a:t>
            </a:r>
            <a:r>
              <a:rPr lang="zh-CN" altLang="en-US" sz="2800" dirty="0" smtClean="0">
                <a:latin typeface="楷体_GB2312" pitchFamily="49" charset="-122"/>
              </a:rPr>
              <a:t>普通高等学校本科专业目录</a:t>
            </a:r>
            <a:r>
              <a:rPr lang="en-US" altLang="zh-CN" sz="2800" dirty="0" smtClean="0">
                <a:latin typeface="楷体_GB2312" pitchFamily="49" charset="-122"/>
              </a:rPr>
              <a:t>》</a:t>
            </a:r>
            <a:r>
              <a:rPr lang="zh-CN" altLang="en-US" sz="2800" dirty="0" smtClean="0">
                <a:latin typeface="楷体_GB2312" pitchFamily="49" charset="-122"/>
              </a:rPr>
              <a:t>中设置了理财专业， </a:t>
            </a:r>
            <a:r>
              <a:rPr lang="en-US" altLang="zh-CN" sz="2800" dirty="0" smtClean="0">
                <a:latin typeface="楷体_GB2312" pitchFamily="49" charset="-122"/>
              </a:rPr>
              <a:t>1998</a:t>
            </a:r>
            <a:r>
              <a:rPr lang="zh-CN" altLang="en-US" sz="2800" dirty="0" smtClean="0">
                <a:latin typeface="楷体_GB2312" pitchFamily="49" charset="-122"/>
              </a:rPr>
              <a:t>新修订的</a:t>
            </a:r>
            <a:r>
              <a:rPr lang="en-US" altLang="zh-CN" sz="2800" dirty="0" smtClean="0">
                <a:latin typeface="楷体_GB2312" pitchFamily="49" charset="-122"/>
              </a:rPr>
              <a:t>《</a:t>
            </a:r>
            <a:r>
              <a:rPr lang="zh-CN" altLang="en-US" sz="2800" dirty="0" smtClean="0">
                <a:latin typeface="楷体_GB2312" pitchFamily="49" charset="-122"/>
              </a:rPr>
              <a:t>普通高等学校本科专业目录</a:t>
            </a:r>
            <a:r>
              <a:rPr lang="en-US" altLang="zh-CN" sz="2800" dirty="0" smtClean="0">
                <a:latin typeface="楷体_GB2312" pitchFamily="49" charset="-122"/>
              </a:rPr>
              <a:t>》</a:t>
            </a:r>
            <a:r>
              <a:rPr lang="zh-CN" altLang="en-US" sz="2800" dirty="0" smtClean="0">
                <a:latin typeface="楷体_GB2312" pitchFamily="49" charset="-122"/>
              </a:rPr>
              <a:t>把理财学专业改为财务管理专业。国家正式确立了财务管理专业。</a:t>
            </a:r>
          </a:p>
          <a:p>
            <a:pPr algn="l">
              <a:lnSpc>
                <a:spcPct val="105000"/>
              </a:lnSpc>
            </a:pPr>
            <a:r>
              <a:rPr lang="en-US" altLang="zh-CN" sz="2800" dirty="0" smtClean="0">
                <a:latin typeface="楷体_GB2312" pitchFamily="49" charset="-122"/>
              </a:rPr>
              <a:t>1993</a:t>
            </a:r>
            <a:r>
              <a:rPr lang="zh-CN" altLang="en-US" sz="2800" dirty="0" smtClean="0">
                <a:latin typeface="楷体_GB2312" pitchFamily="49" charset="-122"/>
              </a:rPr>
              <a:t>年以后的财务管理教材内容体系基本上是照搬成熟市场经济国家业已形成的比较完善的财务管理内容体系</a:t>
            </a:r>
            <a:r>
              <a:rPr lang="zh-CN" altLang="en-US" dirty="0" smtClean="0">
                <a:latin typeface="楷体_GB2312" pitchFamily="49" charset="-122"/>
              </a:rPr>
              <a:t>。</a:t>
            </a:r>
          </a:p>
        </p:txBody>
      </p:sp>
    </p:spTree>
    <p:extLst>
      <p:ext uri="{BB962C8B-B14F-4D97-AF65-F5344CB8AC3E}">
        <p14:creationId xmlns:p14="http://schemas.microsoft.com/office/powerpoint/2010/main" val="40069257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4650258"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a:latin typeface="黑体" panose="02010609060101010101" pitchFamily="49" charset="-122"/>
                <a:ea typeface="黑体" panose="02010609060101010101" pitchFamily="49" charset="-122"/>
              </a:rPr>
              <a:t>二、财务管理</a:t>
            </a:r>
            <a:r>
              <a:rPr lang="zh-CN" altLang="en-US" sz="3200" dirty="0" smtClean="0">
                <a:latin typeface="黑体" panose="02010609060101010101" pitchFamily="49" charset="-122"/>
                <a:ea typeface="黑体" panose="02010609060101010101" pitchFamily="49" charset="-122"/>
              </a:rPr>
              <a:t>内容</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820214" y="2238026"/>
            <a:ext cx="7772400" cy="215367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zh-CN" altLang="en-US" sz="2800" dirty="0" smtClean="0">
                <a:latin typeface="黑体" panose="02010609060101010101" pitchFamily="49" charset="-122"/>
                <a:ea typeface="黑体" panose="02010609060101010101" pitchFamily="49" charset="-122"/>
              </a:rPr>
              <a:t>（一） 有关概念</a:t>
            </a:r>
          </a:p>
          <a:p>
            <a:pPr algn="just">
              <a:spcBef>
                <a:spcPts val="1800"/>
              </a:spcBef>
            </a:pPr>
            <a:r>
              <a:rPr lang="zh-CN" altLang="en-US" sz="2800" b="1" dirty="0" smtClean="0">
                <a:solidFill>
                  <a:srgbClr val="015AD7"/>
                </a:solidFill>
                <a:latin typeface="楷体_GB2312" pitchFamily="49" charset="-122"/>
              </a:rPr>
              <a:t>财务管理学</a:t>
            </a:r>
            <a:r>
              <a:rPr lang="zh-CN" altLang="en-US" sz="2800" dirty="0" smtClean="0">
                <a:latin typeface="楷体_GB2312" pitchFamily="49" charset="-122"/>
              </a:rPr>
              <a:t>是指人们在财务活动实践中的知识总结，是由感性认识上升至理性认识的理论知识体系，并用来指导财务实践的一门学问。</a:t>
            </a:r>
          </a:p>
        </p:txBody>
      </p:sp>
    </p:spTree>
    <p:extLst>
      <p:ext uri="{BB962C8B-B14F-4D97-AF65-F5344CB8AC3E}">
        <p14:creationId xmlns:p14="http://schemas.microsoft.com/office/powerpoint/2010/main" val="4115824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4650258"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rPr>
              <a:t>财务管理内容</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1" name="Rectangle 3"/>
          <p:cNvSpPr txBox="1">
            <a:spLocks noRot="1" noChangeArrowheads="1"/>
          </p:cNvSpPr>
          <p:nvPr/>
        </p:nvSpPr>
        <p:spPr>
          <a:xfrm>
            <a:off x="1715277" y="2128256"/>
            <a:ext cx="7772400" cy="28301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en-US" sz="2800" b="1" dirty="0" smtClean="0">
                <a:solidFill>
                  <a:srgbClr val="015AD7"/>
                </a:solidFill>
                <a:latin typeface="楷体_GB2312" pitchFamily="49" charset="-122"/>
              </a:rPr>
              <a:t>企业财务</a:t>
            </a:r>
            <a:r>
              <a:rPr lang="zh-CN" altLang="en-US" sz="2800" dirty="0" smtClean="0">
                <a:solidFill>
                  <a:srgbClr val="015AD7"/>
                </a:solidFill>
                <a:latin typeface="楷体_GB2312" pitchFamily="49" charset="-122"/>
              </a:rPr>
              <a:t>：</a:t>
            </a:r>
            <a:r>
              <a:rPr lang="zh-CN" altLang="en-US" sz="2800" dirty="0" smtClean="0">
                <a:latin typeface="楷体_GB2312" pitchFamily="49" charset="-122"/>
              </a:rPr>
              <a:t>有关“钱财”的事务，涉及资金运动</a:t>
            </a:r>
            <a:r>
              <a:rPr lang="en-US" altLang="zh-CN" sz="2800" dirty="0" smtClean="0">
                <a:latin typeface="楷体_GB2312" pitchFamily="49" charset="-122"/>
              </a:rPr>
              <a:t>(</a:t>
            </a:r>
            <a:r>
              <a:rPr lang="zh-CN" altLang="en-US" sz="2800" dirty="0" smtClean="0">
                <a:latin typeface="楷体_GB2312" pitchFamily="49" charset="-122"/>
              </a:rPr>
              <a:t>企业财务活动</a:t>
            </a:r>
            <a:r>
              <a:rPr lang="en-US" altLang="zh-CN" sz="2800" dirty="0" smtClean="0">
                <a:latin typeface="楷体_GB2312" pitchFamily="49" charset="-122"/>
              </a:rPr>
              <a:t>)</a:t>
            </a:r>
            <a:r>
              <a:rPr lang="zh-CN" altLang="en-US" sz="2800" dirty="0" smtClean="0">
                <a:latin typeface="楷体_GB2312" pitchFamily="49" charset="-122"/>
              </a:rPr>
              <a:t>、财务关系</a:t>
            </a:r>
            <a:r>
              <a:rPr lang="en-US" altLang="zh-CN" sz="2800" dirty="0" smtClean="0">
                <a:latin typeface="楷体_GB2312" pitchFamily="49" charset="-122"/>
              </a:rPr>
              <a:t>(</a:t>
            </a:r>
            <a:r>
              <a:rPr lang="zh-CN" altLang="en-US" sz="2800" dirty="0" smtClean="0">
                <a:latin typeface="楷体_GB2312" pitchFamily="49" charset="-122"/>
              </a:rPr>
              <a:t>企业财务活动过程中与各方面发生的经济关系</a:t>
            </a:r>
            <a:r>
              <a:rPr lang="en-US" altLang="zh-CN" sz="2800" dirty="0" smtClean="0">
                <a:latin typeface="楷体_GB2312" pitchFamily="49" charset="-122"/>
              </a:rPr>
              <a:t>) </a:t>
            </a:r>
            <a:r>
              <a:rPr lang="zh-CN" altLang="en-US" sz="2800" dirty="0" smtClean="0">
                <a:latin typeface="楷体_GB2312" pitchFamily="49" charset="-122"/>
              </a:rPr>
              <a:t>。企业财务活动和财务关系的统一。</a:t>
            </a:r>
          </a:p>
          <a:p>
            <a:pPr algn="l"/>
            <a:r>
              <a:rPr lang="zh-CN" altLang="en-US" sz="2800" b="1" dirty="0" smtClean="0">
                <a:solidFill>
                  <a:srgbClr val="015AD7"/>
                </a:solidFill>
                <a:latin typeface="楷体_GB2312" pitchFamily="49" charset="-122"/>
              </a:rPr>
              <a:t>企业财务管理</a:t>
            </a:r>
            <a:r>
              <a:rPr lang="zh-CN" altLang="en-US" sz="2800" dirty="0" smtClean="0">
                <a:solidFill>
                  <a:srgbClr val="015AD7"/>
                </a:solidFill>
                <a:latin typeface="楷体_GB2312" pitchFamily="49" charset="-122"/>
              </a:rPr>
              <a:t>：</a:t>
            </a:r>
            <a:r>
              <a:rPr lang="zh-CN" altLang="en-US" sz="2800" dirty="0" smtClean="0">
                <a:latin typeface="楷体_GB2312" pitchFamily="49" charset="-122"/>
              </a:rPr>
              <a:t>组织企业财务活动，处理企业与各方面财务关系的一项管理工作</a:t>
            </a:r>
            <a:r>
              <a:rPr lang="zh-CN" altLang="en-US" sz="2800" dirty="0" smtClean="0">
                <a:latin typeface="黑体" panose="02010609060101010101" pitchFamily="49" charset="-122"/>
                <a:ea typeface="黑体" panose="02010609060101010101" pitchFamily="49" charset="-122"/>
              </a:rPr>
              <a:t>。</a:t>
            </a:r>
          </a:p>
        </p:txBody>
      </p:sp>
    </p:spTree>
    <p:extLst>
      <p:ext uri="{BB962C8B-B14F-4D97-AF65-F5344CB8AC3E}">
        <p14:creationId xmlns:p14="http://schemas.microsoft.com/office/powerpoint/2010/main" val="26275444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4650258"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rPr>
              <a:t>财务管理内容</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767968" y="2172483"/>
            <a:ext cx="5187799" cy="315937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buFontTx/>
              <a:buNone/>
            </a:pPr>
            <a:r>
              <a:rPr lang="en-US" altLang="zh-CN" dirty="0" smtClean="0">
                <a:latin typeface="黑体" panose="02010609060101010101" pitchFamily="49" charset="-122"/>
                <a:ea typeface="黑体" panose="02010609060101010101" pitchFamily="49" charset="-122"/>
              </a:rPr>
              <a:t> </a:t>
            </a:r>
            <a:r>
              <a:rPr lang="zh-CN" altLang="en-US" sz="2800" dirty="0" smtClean="0">
                <a:latin typeface="黑体" panose="02010609060101010101" pitchFamily="49" charset="-122"/>
                <a:ea typeface="黑体" panose="02010609060101010101" pitchFamily="49" charset="-122"/>
              </a:rPr>
              <a:t>（二）财务活动</a:t>
            </a:r>
            <a:endParaRPr lang="en-US" altLang="zh-CN" sz="2800" dirty="0" smtClean="0">
              <a:latin typeface="黑体" panose="02010609060101010101" pitchFamily="49" charset="-122"/>
              <a:ea typeface="黑体" panose="02010609060101010101" pitchFamily="49" charset="-122"/>
            </a:endParaRPr>
          </a:p>
          <a:p>
            <a:pPr algn="l">
              <a:spcBef>
                <a:spcPts val="1800"/>
              </a:spcBef>
            </a:pPr>
            <a:r>
              <a:rPr lang="en-US" altLang="zh-CN" sz="2800" dirty="0" smtClean="0">
                <a:solidFill>
                  <a:srgbClr val="015AD7"/>
                </a:solidFill>
                <a:latin typeface="+mn-ea"/>
              </a:rPr>
              <a:t>1.</a:t>
            </a:r>
            <a:r>
              <a:rPr lang="zh-CN" altLang="en-US" sz="2800" dirty="0" smtClean="0">
                <a:solidFill>
                  <a:srgbClr val="015AD7"/>
                </a:solidFill>
                <a:latin typeface="+mn-ea"/>
              </a:rPr>
              <a:t>筹资活动</a:t>
            </a:r>
            <a:endParaRPr lang="en-US" altLang="zh-CN" sz="2800" dirty="0" smtClean="0">
              <a:solidFill>
                <a:srgbClr val="015AD7"/>
              </a:solidFill>
              <a:latin typeface="+mn-ea"/>
            </a:endParaRPr>
          </a:p>
          <a:p>
            <a:pPr algn="l"/>
            <a:r>
              <a:rPr lang="en-US" altLang="zh-CN" sz="2800" dirty="0" smtClean="0">
                <a:solidFill>
                  <a:srgbClr val="015AD7"/>
                </a:solidFill>
                <a:latin typeface="+mn-ea"/>
              </a:rPr>
              <a:t>2.</a:t>
            </a:r>
            <a:r>
              <a:rPr lang="zh-CN" altLang="en-US" sz="2800" dirty="0" smtClean="0">
                <a:solidFill>
                  <a:srgbClr val="015AD7"/>
                </a:solidFill>
                <a:latin typeface="+mn-ea"/>
              </a:rPr>
              <a:t>投资活动  </a:t>
            </a:r>
          </a:p>
          <a:p>
            <a:pPr algn="l"/>
            <a:r>
              <a:rPr lang="en-US" altLang="zh-CN" sz="2800" dirty="0" smtClean="0">
                <a:solidFill>
                  <a:srgbClr val="015AD7"/>
                </a:solidFill>
                <a:latin typeface="+mn-ea"/>
              </a:rPr>
              <a:t>3.</a:t>
            </a:r>
            <a:r>
              <a:rPr lang="zh-CN" altLang="en-US" sz="2800" dirty="0" smtClean="0">
                <a:solidFill>
                  <a:srgbClr val="015AD7"/>
                </a:solidFill>
                <a:latin typeface="+mn-ea"/>
              </a:rPr>
              <a:t>营运资金日常管理活动</a:t>
            </a:r>
          </a:p>
          <a:p>
            <a:pPr algn="l"/>
            <a:r>
              <a:rPr lang="en-US" altLang="zh-CN" sz="2800" dirty="0" smtClean="0">
                <a:solidFill>
                  <a:srgbClr val="015AD7"/>
                </a:solidFill>
                <a:latin typeface="+mn-ea"/>
              </a:rPr>
              <a:t>4.</a:t>
            </a:r>
            <a:r>
              <a:rPr lang="zh-CN" altLang="en-US" sz="2800" dirty="0" smtClean="0">
                <a:solidFill>
                  <a:srgbClr val="015AD7"/>
                </a:solidFill>
                <a:latin typeface="+mn-ea"/>
              </a:rPr>
              <a:t>收益分配活动</a:t>
            </a:r>
          </a:p>
        </p:txBody>
      </p:sp>
    </p:spTree>
    <p:extLst>
      <p:ext uri="{BB962C8B-B14F-4D97-AF65-F5344CB8AC3E}">
        <p14:creationId xmlns:p14="http://schemas.microsoft.com/office/powerpoint/2010/main" val="38435607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4650258"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rPr>
              <a:t>财务管理内容</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1" name="Rectangle 3"/>
          <p:cNvSpPr txBox="1">
            <a:spLocks noRot="1" noChangeArrowheads="1"/>
          </p:cNvSpPr>
          <p:nvPr/>
        </p:nvSpPr>
        <p:spPr>
          <a:xfrm>
            <a:off x="1715277" y="1961604"/>
            <a:ext cx="7632700" cy="36169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buFontTx/>
              <a:buNone/>
            </a:pPr>
            <a:r>
              <a:rPr lang="zh-CN" altLang="en-US" sz="2800" dirty="0" smtClean="0">
                <a:latin typeface="黑体" panose="02010609060101010101" pitchFamily="49" charset="-122"/>
                <a:ea typeface="黑体" panose="02010609060101010101" pitchFamily="49" charset="-122"/>
              </a:rPr>
              <a:t>（三）企业财务关系</a:t>
            </a:r>
            <a:endParaRPr lang="en-US" altLang="zh-CN" sz="2800" dirty="0" smtClean="0">
              <a:latin typeface="黑体" panose="02010609060101010101" pitchFamily="49" charset="-122"/>
              <a:ea typeface="黑体" panose="02010609060101010101" pitchFamily="49" charset="-122"/>
            </a:endParaRPr>
          </a:p>
          <a:p>
            <a:pPr algn="just">
              <a:lnSpc>
                <a:spcPct val="150000"/>
              </a:lnSpc>
            </a:pPr>
            <a:r>
              <a:rPr lang="en-US" altLang="zh-CN" sz="2800" dirty="0" smtClean="0">
                <a:solidFill>
                  <a:srgbClr val="015AD7"/>
                </a:solidFill>
                <a:latin typeface="+mn-ea"/>
              </a:rPr>
              <a:t>1.</a:t>
            </a:r>
            <a:r>
              <a:rPr lang="zh-CN" altLang="en-US" sz="2800" dirty="0" smtClean="0">
                <a:solidFill>
                  <a:srgbClr val="015AD7"/>
                </a:solidFill>
                <a:latin typeface="+mn-ea"/>
              </a:rPr>
              <a:t>企业与投资者之间的财务关系 </a:t>
            </a:r>
          </a:p>
          <a:p>
            <a:pPr algn="just"/>
            <a:r>
              <a:rPr lang="en-US" altLang="zh-CN" sz="2800" dirty="0" smtClean="0">
                <a:solidFill>
                  <a:srgbClr val="015AD7"/>
                </a:solidFill>
                <a:latin typeface="+mn-ea"/>
              </a:rPr>
              <a:t>2.</a:t>
            </a:r>
            <a:r>
              <a:rPr lang="zh-CN" altLang="en-US" sz="2800" dirty="0" smtClean="0">
                <a:solidFill>
                  <a:srgbClr val="015AD7"/>
                </a:solidFill>
                <a:latin typeface="+mn-ea"/>
              </a:rPr>
              <a:t>企业与债权人之间的财务关系</a:t>
            </a:r>
          </a:p>
          <a:p>
            <a:pPr algn="l"/>
            <a:r>
              <a:rPr lang="en-US" altLang="zh-CN" sz="2800" dirty="0" smtClean="0">
                <a:solidFill>
                  <a:srgbClr val="015AD7"/>
                </a:solidFill>
                <a:latin typeface="+mn-ea"/>
              </a:rPr>
              <a:t>3.</a:t>
            </a:r>
            <a:r>
              <a:rPr lang="zh-CN" altLang="en-US" sz="2800" dirty="0" smtClean="0">
                <a:solidFill>
                  <a:srgbClr val="015AD7"/>
                </a:solidFill>
                <a:latin typeface="+mn-ea"/>
              </a:rPr>
              <a:t>企业内部各单位之间的财务关系</a:t>
            </a:r>
          </a:p>
          <a:p>
            <a:pPr algn="just"/>
            <a:r>
              <a:rPr lang="en-US" altLang="zh-CN" sz="2800" dirty="0" smtClean="0">
                <a:solidFill>
                  <a:srgbClr val="015AD7"/>
                </a:solidFill>
                <a:latin typeface="+mn-ea"/>
              </a:rPr>
              <a:t>4.</a:t>
            </a:r>
            <a:r>
              <a:rPr lang="zh-CN" altLang="en-US" sz="2800" dirty="0" smtClean="0">
                <a:solidFill>
                  <a:srgbClr val="015AD7"/>
                </a:solidFill>
                <a:latin typeface="+mn-ea"/>
              </a:rPr>
              <a:t>企业与员工之间的财务关系 </a:t>
            </a:r>
          </a:p>
          <a:p>
            <a:pPr algn="just"/>
            <a:r>
              <a:rPr lang="en-US" altLang="zh-CN" sz="2800" dirty="0" smtClean="0">
                <a:solidFill>
                  <a:srgbClr val="015AD7"/>
                </a:solidFill>
                <a:latin typeface="+mn-ea"/>
              </a:rPr>
              <a:t>5.</a:t>
            </a:r>
            <a:r>
              <a:rPr lang="zh-CN" altLang="en-US" sz="2800" dirty="0" smtClean="0">
                <a:solidFill>
                  <a:srgbClr val="015AD7"/>
                </a:solidFill>
                <a:latin typeface="+mn-ea"/>
              </a:rPr>
              <a:t>企业与政府之间的财务关系</a:t>
            </a:r>
          </a:p>
          <a:p>
            <a:pPr algn="just"/>
            <a:endParaRPr lang="en-US" altLang="zh-CN" sz="2800" b="1" dirty="0" smtClean="0">
              <a:solidFill>
                <a:srgbClr val="015AD7"/>
              </a:solidFill>
              <a:latin typeface="+mn-ea"/>
            </a:endParaRPr>
          </a:p>
        </p:txBody>
      </p:sp>
    </p:spTree>
    <p:extLst>
      <p:ext uri="{BB962C8B-B14F-4D97-AF65-F5344CB8AC3E}">
        <p14:creationId xmlns:p14="http://schemas.microsoft.com/office/powerpoint/2010/main" val="30635007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 xmlns:a16="http://schemas.microsoft.com/office/drawing/2014/main" id="{3B6BE8C6-D6EB-4F91-8681-D0765B4B13F0}"/>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28377" b="71518" l="36099" r="63585">
                        <a14:foregroundMark x1="44015" y1="31309" x2="49588" y2="30262"/>
                        <a14:foregroundMark x1="49588" y1="30262" x2="57948" y2="36230"/>
                        <a14:foregroundMark x1="57948" y1="36230" x2="61368" y2="41361"/>
                        <a14:foregroundMark x1="61368" y1="41361" x2="61368" y2="41361"/>
                        <a14:foregroundMark x1="47055" y1="29215" x2="49588" y2="28377"/>
                        <a14:foregroundMark x1="46548" y1="29319" x2="46548" y2="29319"/>
                        <a14:foregroundMark x1="46042" y1="29319" x2="46042" y2="29319"/>
                        <a14:foregroundMark x1="45662" y1="29424" x2="45662" y2="29424"/>
                        <a14:foregroundMark x1="42875" y1="31623" x2="42875" y2="31623"/>
                        <a14:foregroundMark x1="39012" y1="40105" x2="39012" y2="40105"/>
                        <a14:foregroundMark x1="36985" y1="52880" x2="36985" y2="52880"/>
                        <a14:foregroundMark x1="37175" y1="54031" x2="37175" y2="54031"/>
                        <a14:foregroundMark x1="37175" y1="53822" x2="37175" y2="53822"/>
                        <a14:foregroundMark x1="36922" y1="53403" x2="36922" y2="53403"/>
                        <a14:foregroundMark x1="37872" y1="56545" x2="37872" y2="56545"/>
                        <a14:foregroundMark x1="38062" y1="57487" x2="38062" y2="57487"/>
                        <a14:foregroundMark x1="38125" y1="57906" x2="38125" y2="57906"/>
                        <a14:foregroundMark x1="37492" y1="56649" x2="37492" y2="56649"/>
                        <a14:foregroundMark x1="41229" y1="65759" x2="41229" y2="65759"/>
                        <a14:foregroundMark x1="41102" y1="65340" x2="45092" y2="69529"/>
                        <a14:foregroundMark x1="45092" y1="69529" x2="50095" y2="71204"/>
                        <a14:foregroundMark x1="50095" y1="71204" x2="53325" y2="69529"/>
                        <a14:foregroundMark x1="53578" y1="70366" x2="59215" y2="65340"/>
                        <a14:foregroundMark x1="62508" y1="50052" x2="61621" y2="58115"/>
                        <a14:foregroundMark x1="62698" y1="48482" x2="62698" y2="53089"/>
                        <a14:foregroundMark x1="59721" y1="36545" x2="61685" y2="40733"/>
                        <a14:foregroundMark x1="55795" y1="69215" x2="55795" y2="68691"/>
                        <a14:foregroundMark x1="54275" y1="70681" x2="56681" y2="68168"/>
                        <a14:foregroundMark x1="49842" y1="71518" x2="51045" y2="71518"/>
                        <a14:foregroundMark x1="43382" y1="68796" x2="48322" y2="71414"/>
                        <a14:foregroundMark x1="41102" y1="65759" x2="41862" y2="66702"/>
                        <a14:foregroundMark x1="62635" y1="54869" x2="62065" y2="56859"/>
                        <a14:foregroundMark x1="62888" y1="50785" x2="62825" y2="52880"/>
                        <a14:foregroundMark x1="62065" y1="42513" x2="62508" y2="44084"/>
                        <a14:foregroundMark x1="60355" y1="36963" x2="60925" y2="39476"/>
                        <a14:foregroundMark x1="60608" y1="38115" x2="61368" y2="39058"/>
                        <a14:foregroundMark x1="44712" y1="69948" x2="47498" y2="71309"/>
                        <a14:foregroundMark x1="36922" y1="48482" x2="37112" y2="46911"/>
                        <a14:foregroundMark x1="40469" y1="36126" x2="38822" y2="40000"/>
                        <a14:foregroundMark x1="40595" y1="35916" x2="39012" y2="38953"/>
                        <a14:foregroundMark x1="39582" y1="36963" x2="38759" y2="38743"/>
                        <a14:foregroundMark x1="42749" y1="31937" x2="39772" y2="35602"/>
                      </a14:backgroundRemoval>
                    </a14:imgEffect>
                  </a14:imgLayer>
                </a14:imgProps>
              </a:ext>
              <a:ext uri="{28A0092B-C50C-407E-A947-70E740481C1C}">
                <a14:useLocalDpi xmlns:a14="http://schemas.microsoft.com/office/drawing/2010/main" val="0"/>
              </a:ext>
            </a:extLst>
          </a:blip>
          <a:srcRect l="32796" t="26214" r="32975" b="25158"/>
          <a:stretch/>
        </p:blipFill>
        <p:spPr>
          <a:xfrm>
            <a:off x="5923720" y="971290"/>
            <a:ext cx="3088863" cy="2654067"/>
          </a:xfrm>
          <a:prstGeom prst="rect">
            <a:avLst/>
          </a:prstGeom>
        </p:spPr>
      </p:pic>
      <p:pic>
        <p:nvPicPr>
          <p:cNvPr id="13" name="图片 12">
            <a:extLst>
              <a:ext uri="{FF2B5EF4-FFF2-40B4-BE49-F238E27FC236}">
                <a16:creationId xmlns="" xmlns:a16="http://schemas.microsoft.com/office/drawing/2014/main" id="{04D0C569-C805-4B1E-A26B-4F8C6A2C293B}"/>
              </a:ext>
            </a:extLst>
          </p:cNvPr>
          <p:cNvPicPr>
            <a:picLocks noChangeAspect="1"/>
          </p:cNvPicPr>
          <p:nvPr/>
        </p:nvPicPr>
        <p:blipFill rotWithShape="1">
          <a:blip r:embed="rId4" cstate="print">
            <a:grayscl/>
            <a:extLst>
              <a:ext uri="{28A0092B-C50C-407E-A947-70E740481C1C}">
                <a14:useLocalDpi xmlns:a14="http://schemas.microsoft.com/office/drawing/2010/main" val="0"/>
              </a:ext>
            </a:extLst>
          </a:blip>
          <a:srcRect l="33486" t="25263" r="33777" b="23426"/>
          <a:stretch/>
        </p:blipFill>
        <p:spPr>
          <a:xfrm>
            <a:off x="-3399444" y="1602877"/>
            <a:ext cx="2110559" cy="2000753"/>
          </a:xfrm>
          <a:prstGeom prst="rect">
            <a:avLst/>
          </a:prstGeom>
        </p:spPr>
      </p:pic>
      <p:sp>
        <p:nvSpPr>
          <p:cNvPr id="12" name="文本框 11">
            <a:extLst>
              <a:ext uri="{FF2B5EF4-FFF2-40B4-BE49-F238E27FC236}">
                <a16:creationId xmlns="" xmlns:a16="http://schemas.microsoft.com/office/drawing/2014/main" id="{78C60CA2-E317-4CB4-BB4A-923123C0C7C6}"/>
              </a:ext>
            </a:extLst>
          </p:cNvPr>
          <p:cNvSpPr txBox="1"/>
          <p:nvPr/>
        </p:nvSpPr>
        <p:spPr>
          <a:xfrm>
            <a:off x="4339893" y="3832348"/>
            <a:ext cx="4565568" cy="1200329"/>
          </a:xfrm>
          <a:prstGeom prst="rect">
            <a:avLst/>
          </a:prstGeom>
          <a:noFill/>
        </p:spPr>
        <p:txBody>
          <a:bodyPr wrap="square" rtlCol="0">
            <a:spAutoFit/>
          </a:bodyPr>
          <a:lstStyle/>
          <a:p>
            <a:r>
              <a:rPr lang="zh-CN" altLang="en-US" sz="3600" b="1" dirty="0">
                <a:solidFill>
                  <a:schemeClr val="tx1">
                    <a:lumMod val="95000"/>
                    <a:lumOff val="5000"/>
                  </a:schemeClr>
                </a:solidFill>
                <a:latin typeface="思源黑体 CN Heavy" panose="020B0A00000000000000" pitchFamily="34" charset="-122"/>
                <a:ea typeface="思源黑体 CN Heavy" panose="020B0A00000000000000" pitchFamily="34" charset="-122"/>
              </a:rPr>
              <a:t>企业财务管理目标</a:t>
            </a:r>
            <a:r>
              <a:rPr lang="zh-CN" altLang="en-US" sz="3600" b="1" dirty="0">
                <a:latin typeface="华文新魏" panose="02010800040101010101" pitchFamily="2" charset="-122"/>
              </a:rPr>
              <a:t/>
            </a:r>
            <a:br>
              <a:rPr lang="zh-CN" altLang="en-US" sz="3600" b="1" dirty="0">
                <a:latin typeface="华文新魏" panose="02010800040101010101" pitchFamily="2" charset="-122"/>
              </a:rPr>
            </a:br>
            <a:endParaRPr lang="zh-CN" altLang="en-US" sz="3600" b="1" dirty="0">
              <a:solidFill>
                <a:schemeClr val="tx1">
                  <a:lumMod val="95000"/>
                  <a:lumOff val="5000"/>
                </a:schemeClr>
              </a:solidFill>
              <a:latin typeface="思源黑体 CN Heavy" panose="020B0A00000000000000" pitchFamily="34" charset="-122"/>
              <a:ea typeface="思源黑体 CN Heavy" panose="020B0A00000000000000" pitchFamily="34" charset="-122"/>
              <a:sym typeface="Arial" panose="020B0604020202020204" pitchFamily="34" charset="0"/>
            </a:endParaRPr>
          </a:p>
        </p:txBody>
      </p:sp>
      <p:sp>
        <p:nvSpPr>
          <p:cNvPr id="16" name="文本框 15">
            <a:extLst>
              <a:ext uri="{FF2B5EF4-FFF2-40B4-BE49-F238E27FC236}">
                <a16:creationId xmlns="" xmlns:a16="http://schemas.microsoft.com/office/drawing/2014/main" id="{8B35FB39-01A6-4171-AAD8-CF0D93C2AA88}"/>
              </a:ext>
            </a:extLst>
          </p:cNvPr>
          <p:cNvSpPr txBox="1"/>
          <p:nvPr/>
        </p:nvSpPr>
        <p:spPr>
          <a:xfrm>
            <a:off x="3320621" y="3801571"/>
            <a:ext cx="1125289" cy="707886"/>
          </a:xfrm>
          <a:prstGeom prst="rect">
            <a:avLst/>
          </a:prstGeom>
          <a:noFill/>
        </p:spPr>
        <p:txBody>
          <a:bodyPr wrap="square" rtlCol="0">
            <a:spAutoFit/>
          </a:bodyPr>
          <a:lstStyle/>
          <a:p>
            <a:r>
              <a:rPr lang="en-US" altLang="zh-CN" sz="4000" dirty="0" smtClean="0">
                <a:solidFill>
                  <a:srgbClr val="105FDC"/>
                </a:solidFill>
                <a:latin typeface="思源黑体 CN Heavy" panose="020B0A00000000000000" pitchFamily="34" charset="-122"/>
                <a:ea typeface="思源黑体 CN Heavy" panose="020B0A00000000000000" pitchFamily="34" charset="-122"/>
                <a:sym typeface="Arial" panose="020B0604020202020204" pitchFamily="34" charset="0"/>
              </a:rPr>
              <a:t>02</a:t>
            </a:r>
            <a:endParaRPr lang="zh-CN" altLang="en-US" sz="4000" dirty="0">
              <a:solidFill>
                <a:srgbClr val="105FDC"/>
              </a:solidFill>
              <a:latin typeface="思源黑体 CN Heavy" panose="020B0A00000000000000" pitchFamily="34" charset="-122"/>
              <a:ea typeface="思源黑体 CN Heavy" panose="020B0A00000000000000" pitchFamily="34" charset="-122"/>
              <a:sym typeface="Arial" panose="020B0604020202020204" pitchFamily="34" charset="0"/>
            </a:endParaRPr>
          </a:p>
        </p:txBody>
      </p:sp>
      <p:grpSp>
        <p:nvGrpSpPr>
          <p:cNvPr id="20" name="组合 19">
            <a:extLst>
              <a:ext uri="{FF2B5EF4-FFF2-40B4-BE49-F238E27FC236}">
                <a16:creationId xmlns="" xmlns:a16="http://schemas.microsoft.com/office/drawing/2014/main" id="{D7D1C38A-37C4-4394-B65D-A961A85BE94A}"/>
              </a:ext>
            </a:extLst>
          </p:cNvPr>
          <p:cNvGrpSpPr/>
          <p:nvPr/>
        </p:nvGrpSpPr>
        <p:grpSpPr>
          <a:xfrm>
            <a:off x="11684000" y="475990"/>
            <a:ext cx="188686" cy="806842"/>
            <a:chOff x="11662682" y="5037171"/>
            <a:chExt cx="188686" cy="806842"/>
          </a:xfrm>
        </p:grpSpPr>
        <p:cxnSp>
          <p:nvCxnSpPr>
            <p:cNvPr id="21" name="直接连接符 20">
              <a:extLst>
                <a:ext uri="{FF2B5EF4-FFF2-40B4-BE49-F238E27FC236}">
                  <a16:creationId xmlns="" xmlns:a16="http://schemas.microsoft.com/office/drawing/2014/main" id="{02FBCB24-5412-4A31-B6D4-4D4A88787F4E}"/>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 xmlns:a16="http://schemas.microsoft.com/office/drawing/2014/main" id="{50C8B953-A041-4A00-AC9C-949D89FD8859}"/>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 xmlns:a16="http://schemas.microsoft.com/office/drawing/2014/main" id="{B3A932DD-51D6-4BD5-9AB9-96D75CB8D36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 xmlns:a16="http://schemas.microsoft.com/office/drawing/2014/main" id="{6B9AFE9B-9D7C-4527-B566-A955C9B9A478}"/>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 xmlns:a16="http://schemas.microsoft.com/office/drawing/2014/main" id="{9B67A09E-74EA-41D1-B3C3-BB9C43E0B6E9}"/>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 xmlns:a16="http://schemas.microsoft.com/office/drawing/2014/main" id="{D2681088-ACE8-4F1D-B45E-49135C0D30DE}"/>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0" name="直角三角形 29">
              <a:extLst>
                <a:ext uri="{FF2B5EF4-FFF2-40B4-BE49-F238E27FC236}">
                  <a16:creationId xmlns="" xmlns:a16="http://schemas.microsoft.com/office/drawing/2014/main" id="{D87736CD-C67E-40EC-8A1C-771BA59DA137}"/>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grpSp>
        <p:nvGrpSpPr>
          <p:cNvPr id="31" name="组合 30">
            <a:extLst>
              <a:ext uri="{FF2B5EF4-FFF2-40B4-BE49-F238E27FC236}">
                <a16:creationId xmlns="" xmlns:a16="http://schemas.microsoft.com/office/drawing/2014/main" id="{2C4E2B9B-4BFF-4C78-9DF6-7D19C520DCDB}"/>
              </a:ext>
            </a:extLst>
          </p:cNvPr>
          <p:cNvGrpSpPr/>
          <p:nvPr/>
        </p:nvGrpSpPr>
        <p:grpSpPr>
          <a:xfrm>
            <a:off x="11684000" y="5839860"/>
            <a:ext cx="188686" cy="187717"/>
            <a:chOff x="11684000" y="6348181"/>
            <a:chExt cx="188686" cy="187717"/>
          </a:xfrm>
        </p:grpSpPr>
        <p:cxnSp>
          <p:nvCxnSpPr>
            <p:cNvPr id="33" name="直接连接符 32">
              <a:extLst>
                <a:ext uri="{FF2B5EF4-FFF2-40B4-BE49-F238E27FC236}">
                  <a16:creationId xmlns="" xmlns:a16="http://schemas.microsoft.com/office/drawing/2014/main" id="{E0DC969C-1551-4FAC-8688-0404A570DACF}"/>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4" name="直角三角形 33">
              <a:extLst>
                <a:ext uri="{FF2B5EF4-FFF2-40B4-BE49-F238E27FC236}">
                  <a16:creationId xmlns="" xmlns:a16="http://schemas.microsoft.com/office/drawing/2014/main" id="{C4B7B2EB-C72F-4716-9EA7-E7D5301BF898}"/>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7" name="íSḻiḍé">
            <a:extLst>
              <a:ext uri="{FF2B5EF4-FFF2-40B4-BE49-F238E27FC236}">
                <a16:creationId xmlns="" xmlns:a16="http://schemas.microsoft.com/office/drawing/2014/main" id="{1C45B19F-2E6D-4ADB-AC09-8ECE388DC2B3}"/>
              </a:ext>
            </a:extLst>
          </p:cNvPr>
          <p:cNvCxnSpPr/>
          <p:nvPr/>
        </p:nvCxnSpPr>
        <p:spPr>
          <a:xfrm>
            <a:off x="2854683" y="4613708"/>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99252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4650258"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a:latin typeface="黑体" panose="02010609060101010101" pitchFamily="49" charset="-122"/>
                <a:ea typeface="黑体" panose="02010609060101010101" pitchFamily="49" charset="-122"/>
              </a:rPr>
              <a:t>一、复合财务管理</a:t>
            </a:r>
            <a:r>
              <a:rPr lang="zh-CN" altLang="en-US" sz="3200" dirty="0" smtClean="0">
                <a:latin typeface="黑体" panose="02010609060101010101" pitchFamily="49" charset="-122"/>
                <a:ea typeface="黑体" panose="02010609060101010101" pitchFamily="49" charset="-122"/>
              </a:rPr>
              <a:t>目标</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828800" y="2161505"/>
            <a:ext cx="6217085" cy="29599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zh-CN" altLang="en-US" sz="2800" dirty="0" smtClean="0">
                <a:latin typeface="楷体_GB2312" pitchFamily="49" charset="-122"/>
              </a:rPr>
              <a:t>（一） 生存 </a:t>
            </a:r>
          </a:p>
          <a:p>
            <a:pPr algn="l">
              <a:lnSpc>
                <a:spcPct val="150000"/>
              </a:lnSpc>
            </a:pPr>
            <a:r>
              <a:rPr lang="zh-CN" altLang="en-US" sz="2800" dirty="0" smtClean="0">
                <a:latin typeface="楷体_GB2312" pitchFamily="49" charset="-122"/>
              </a:rPr>
              <a:t>（二） 发展</a:t>
            </a:r>
          </a:p>
          <a:p>
            <a:pPr algn="l">
              <a:lnSpc>
                <a:spcPct val="150000"/>
              </a:lnSpc>
            </a:pPr>
            <a:r>
              <a:rPr lang="zh-CN" altLang="en-US" sz="2800" dirty="0" smtClean="0">
                <a:latin typeface="楷体_GB2312" pitchFamily="49" charset="-122"/>
              </a:rPr>
              <a:t>（三） 持续盈利 </a:t>
            </a:r>
          </a:p>
        </p:txBody>
      </p:sp>
    </p:spTree>
    <p:extLst>
      <p:ext uri="{BB962C8B-B14F-4D97-AF65-F5344CB8AC3E}">
        <p14:creationId xmlns:p14="http://schemas.microsoft.com/office/powerpoint/2010/main" val="38749419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4650258"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a:latin typeface="黑体" panose="02010609060101010101" pitchFamily="49" charset="-122"/>
                <a:ea typeface="黑体" panose="02010609060101010101" pitchFamily="49" charset="-122"/>
              </a:rPr>
              <a:t>二、单一财务管理</a:t>
            </a:r>
            <a:r>
              <a:rPr lang="zh-CN" altLang="en-US" sz="3200" dirty="0" smtClean="0">
                <a:latin typeface="黑体" panose="02010609060101010101" pitchFamily="49" charset="-122"/>
                <a:ea typeface="黑体" panose="02010609060101010101" pitchFamily="49" charset="-122"/>
              </a:rPr>
              <a:t>目标</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1" name="Rectangle 3"/>
          <p:cNvSpPr txBox="1">
            <a:spLocks noRot="1" noChangeArrowheads="1"/>
          </p:cNvSpPr>
          <p:nvPr/>
        </p:nvSpPr>
        <p:spPr>
          <a:xfrm>
            <a:off x="1601274" y="2199390"/>
            <a:ext cx="6666963" cy="277110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en-US" sz="2800" dirty="0" smtClean="0">
                <a:latin typeface="黑体" panose="02010609060101010101" pitchFamily="49" charset="-122"/>
                <a:ea typeface="黑体" panose="02010609060101010101" pitchFamily="49" charset="-122"/>
              </a:rPr>
              <a:t>（一）</a:t>
            </a:r>
            <a:r>
              <a:rPr lang="zh-CN" altLang="en-US" sz="2800" dirty="0" smtClean="0">
                <a:solidFill>
                  <a:srgbClr val="FF0000"/>
                </a:solidFill>
                <a:latin typeface="黑体" panose="02010609060101010101" pitchFamily="49" charset="-122"/>
                <a:ea typeface="黑体" panose="02010609060101010101" pitchFamily="49" charset="-122"/>
              </a:rPr>
              <a:t> </a:t>
            </a:r>
            <a:r>
              <a:rPr lang="zh-CN" altLang="en-US" sz="2800" dirty="0" smtClean="0">
                <a:latin typeface="黑体" panose="02010609060101010101" pitchFamily="49" charset="-122"/>
                <a:ea typeface="黑体" panose="02010609060101010101" pitchFamily="49" charset="-122"/>
              </a:rPr>
              <a:t>利润最大化</a:t>
            </a:r>
          </a:p>
          <a:p>
            <a:pPr algn="l">
              <a:spcBef>
                <a:spcPts val="1200"/>
              </a:spcBef>
            </a:pPr>
            <a:r>
              <a:rPr lang="zh-CN" altLang="en-US" sz="2800" dirty="0" smtClean="0">
                <a:latin typeface="楷体_GB2312" pitchFamily="49" charset="-122"/>
              </a:rPr>
              <a:t>  财务管理目标</a:t>
            </a:r>
            <a:r>
              <a:rPr lang="zh-CN" altLang="en-US" sz="2800" b="1" dirty="0" smtClean="0">
                <a:solidFill>
                  <a:srgbClr val="015AD7"/>
                </a:solidFill>
                <a:latin typeface="楷体_GB2312" pitchFamily="49" charset="-122"/>
              </a:rPr>
              <a:t>优点</a:t>
            </a:r>
            <a:r>
              <a:rPr lang="zh-CN" altLang="en-US" sz="2800" dirty="0" smtClean="0">
                <a:latin typeface="楷体_GB2312" pitchFamily="49" charset="-122"/>
              </a:rPr>
              <a:t>：</a:t>
            </a:r>
          </a:p>
          <a:p>
            <a:pPr algn="l"/>
            <a:r>
              <a:rPr lang="zh-CN" altLang="en-US" sz="2800" dirty="0" smtClean="0">
                <a:latin typeface="楷体_GB2312" pitchFamily="49" charset="-122"/>
              </a:rPr>
              <a:t>（</a:t>
            </a:r>
            <a:r>
              <a:rPr lang="en-US" altLang="zh-CN" sz="2800" dirty="0" smtClean="0">
                <a:latin typeface="楷体_GB2312" pitchFamily="49" charset="-122"/>
              </a:rPr>
              <a:t>1</a:t>
            </a:r>
            <a:r>
              <a:rPr lang="zh-CN" altLang="en-US" sz="2800" dirty="0" smtClean="0">
                <a:latin typeface="楷体_GB2312" pitchFamily="49" charset="-122"/>
              </a:rPr>
              <a:t>）简单明确，便于管理者理解</a:t>
            </a:r>
          </a:p>
          <a:p>
            <a:pPr algn="l"/>
            <a:r>
              <a:rPr lang="zh-CN" altLang="en-US" sz="2800" dirty="0" smtClean="0">
                <a:latin typeface="楷体_GB2312" pitchFamily="49" charset="-122"/>
              </a:rPr>
              <a:t>（</a:t>
            </a:r>
            <a:r>
              <a:rPr lang="en-US" altLang="zh-CN" sz="2800" dirty="0" smtClean="0">
                <a:latin typeface="楷体_GB2312" pitchFamily="49" charset="-122"/>
              </a:rPr>
              <a:t>2</a:t>
            </a:r>
            <a:r>
              <a:rPr lang="zh-CN" altLang="en-US" sz="2800" dirty="0" smtClean="0">
                <a:latin typeface="楷体_GB2312" pitchFamily="49" charset="-122"/>
              </a:rPr>
              <a:t>）与市场紧密联系，面向市场</a:t>
            </a:r>
          </a:p>
          <a:p>
            <a:pPr algn="l"/>
            <a:r>
              <a:rPr lang="zh-CN" altLang="en-US" sz="2800" dirty="0" smtClean="0">
                <a:latin typeface="楷体_GB2312" pitchFamily="49" charset="-122"/>
              </a:rPr>
              <a:t>（</a:t>
            </a:r>
            <a:r>
              <a:rPr lang="en-US" altLang="zh-CN" sz="2800" dirty="0" smtClean="0">
                <a:latin typeface="楷体_GB2312" pitchFamily="49" charset="-122"/>
              </a:rPr>
              <a:t>3</a:t>
            </a:r>
            <a:r>
              <a:rPr lang="zh-CN" altLang="en-US" sz="2800" dirty="0" smtClean="0">
                <a:latin typeface="楷体_GB2312" pitchFamily="49" charset="-122"/>
              </a:rPr>
              <a:t>）反映了增收节支的效果。</a:t>
            </a:r>
          </a:p>
        </p:txBody>
      </p:sp>
    </p:spTree>
    <p:extLst>
      <p:ext uri="{BB962C8B-B14F-4D97-AF65-F5344CB8AC3E}">
        <p14:creationId xmlns:p14="http://schemas.microsoft.com/office/powerpoint/2010/main" val="19943514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4650258"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rPr>
              <a:t>（一）利润最大化</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511121" y="2092414"/>
            <a:ext cx="8418490" cy="390914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ct val="0"/>
              </a:spcBef>
              <a:buFont typeface="Wingdings" panose="05000000000000000000" pitchFamily="2" charset="2"/>
              <a:buNone/>
            </a:pPr>
            <a:r>
              <a:rPr lang="zh-CN" altLang="en-US" sz="2800" dirty="0" smtClean="0">
                <a:latin typeface="楷体_GB2312" pitchFamily="49" charset="-122"/>
              </a:rPr>
              <a:t>财务管理目标</a:t>
            </a:r>
            <a:r>
              <a:rPr lang="zh-CN" altLang="en-US" sz="2800" b="1" dirty="0" smtClean="0">
                <a:solidFill>
                  <a:srgbClr val="015AD7"/>
                </a:solidFill>
                <a:latin typeface="楷体_GB2312" pitchFamily="49" charset="-122"/>
              </a:rPr>
              <a:t>缺点</a:t>
            </a:r>
            <a:r>
              <a:rPr lang="zh-CN" altLang="en-US" sz="2800" dirty="0" smtClean="0">
                <a:latin typeface="楷体_GB2312" pitchFamily="49" charset="-122"/>
              </a:rPr>
              <a:t>： </a:t>
            </a:r>
          </a:p>
          <a:p>
            <a:pPr algn="l">
              <a:spcBef>
                <a:spcPts val="1200"/>
              </a:spcBef>
              <a:buFont typeface="Wingdings" panose="05000000000000000000" pitchFamily="2" charset="2"/>
              <a:buNone/>
            </a:pPr>
            <a:r>
              <a:rPr lang="zh-CN" altLang="en-US" sz="2800" dirty="0" smtClean="0">
                <a:latin typeface="楷体_GB2312" pitchFamily="49" charset="-122"/>
              </a:rPr>
              <a:t>（</a:t>
            </a:r>
            <a:r>
              <a:rPr lang="en-US" altLang="zh-CN" sz="2800" dirty="0" smtClean="0">
                <a:latin typeface="楷体_GB2312" pitchFamily="49" charset="-122"/>
              </a:rPr>
              <a:t>1</a:t>
            </a:r>
            <a:r>
              <a:rPr lang="zh-CN" altLang="en-US" sz="2800" dirty="0" smtClean="0">
                <a:latin typeface="楷体_GB2312" pitchFamily="49" charset="-122"/>
              </a:rPr>
              <a:t>）容易造成企业的短期行为</a:t>
            </a:r>
          </a:p>
          <a:p>
            <a:pPr algn="l">
              <a:buFont typeface="Wingdings" panose="05000000000000000000" pitchFamily="2" charset="2"/>
              <a:buNone/>
            </a:pPr>
            <a:r>
              <a:rPr lang="zh-CN" altLang="en-US" sz="2800" dirty="0" smtClean="0">
                <a:latin typeface="楷体_GB2312" pitchFamily="49" charset="-122"/>
              </a:rPr>
              <a:t>（</a:t>
            </a:r>
            <a:r>
              <a:rPr lang="en-US" altLang="zh-CN" sz="2800" dirty="0" smtClean="0">
                <a:latin typeface="楷体_GB2312" pitchFamily="49" charset="-122"/>
              </a:rPr>
              <a:t>2</a:t>
            </a:r>
            <a:r>
              <a:rPr lang="zh-CN" altLang="en-US" sz="2800" dirty="0" smtClean="0">
                <a:latin typeface="楷体_GB2312" pitchFamily="49" charset="-122"/>
              </a:rPr>
              <a:t>）没有考虑时间价值</a:t>
            </a:r>
          </a:p>
          <a:p>
            <a:pPr algn="l">
              <a:buFont typeface="Wingdings" panose="05000000000000000000" pitchFamily="2" charset="2"/>
              <a:buNone/>
            </a:pPr>
            <a:r>
              <a:rPr lang="zh-CN" altLang="en-US" sz="2800" dirty="0" smtClean="0">
                <a:latin typeface="楷体_GB2312" pitchFamily="49" charset="-122"/>
                <a:cs typeface="Times New Roman" panose="02020603050405020304" pitchFamily="18" charset="0"/>
              </a:rPr>
              <a:t>（</a:t>
            </a:r>
            <a:r>
              <a:rPr lang="en-US" altLang="zh-CN" sz="2800" dirty="0" smtClean="0">
                <a:latin typeface="楷体_GB2312" pitchFamily="49" charset="-122"/>
                <a:cs typeface="Times New Roman" panose="02020603050405020304" pitchFamily="18" charset="0"/>
              </a:rPr>
              <a:t>3</a:t>
            </a:r>
            <a:r>
              <a:rPr lang="zh-CN" altLang="en-US" sz="2800" dirty="0" smtClean="0">
                <a:latin typeface="楷体_GB2312" pitchFamily="49" charset="-122"/>
                <a:cs typeface="Times New Roman" panose="02020603050405020304" pitchFamily="18" charset="0"/>
              </a:rPr>
              <a:t>）没有考虑风险因素，利润高可能意味着分险也高</a:t>
            </a:r>
          </a:p>
          <a:p>
            <a:pPr algn="l">
              <a:buFont typeface="Wingdings" panose="05000000000000000000" pitchFamily="2" charset="2"/>
              <a:buNone/>
            </a:pPr>
            <a:r>
              <a:rPr lang="zh-CN" altLang="en-US" sz="2800" dirty="0" smtClean="0">
                <a:latin typeface="楷体_GB2312" pitchFamily="49" charset="-122"/>
                <a:cs typeface="Times New Roman" panose="02020603050405020304" pitchFamily="18" charset="0"/>
              </a:rPr>
              <a:t>（</a:t>
            </a:r>
            <a:r>
              <a:rPr lang="en-US" altLang="zh-CN" sz="2800" dirty="0" smtClean="0">
                <a:latin typeface="楷体_GB2312" pitchFamily="49" charset="-122"/>
                <a:cs typeface="Times New Roman" panose="02020603050405020304" pitchFamily="18" charset="0"/>
              </a:rPr>
              <a:t>4</a:t>
            </a:r>
            <a:r>
              <a:rPr lang="zh-CN" altLang="en-US" sz="2800" dirty="0" smtClean="0">
                <a:latin typeface="楷体_GB2312" pitchFamily="49" charset="-122"/>
                <a:cs typeface="Times New Roman" panose="02020603050405020304" pitchFamily="18" charset="0"/>
              </a:rPr>
              <a:t>）没有反映出利润与投入资本的关系</a:t>
            </a:r>
          </a:p>
          <a:p>
            <a:pPr algn="l">
              <a:buFont typeface="Wingdings" panose="05000000000000000000" pitchFamily="2" charset="2"/>
              <a:buNone/>
            </a:pPr>
            <a:r>
              <a:rPr lang="zh-CN" altLang="en-US" sz="2800" dirty="0" smtClean="0">
                <a:latin typeface="楷体_GB2312" pitchFamily="49" charset="-122"/>
                <a:cs typeface="Times New Roman" panose="02020603050405020304" pitchFamily="18" charset="0"/>
              </a:rPr>
              <a:t>  虽然以资本利润率最大化可以解决这一问题，但上述的其他问题仍不能解决。</a:t>
            </a:r>
          </a:p>
          <a:p>
            <a:pPr algn="l">
              <a:buFont typeface="Wingdings" panose="05000000000000000000" pitchFamily="2" charset="2"/>
              <a:buNone/>
            </a:pPr>
            <a:endParaRPr lang="en-US" altLang="zh-CN" sz="2800" dirty="0" smtClean="0">
              <a:latin typeface="楷体_GB2312" pitchFamily="49" charset="-122"/>
            </a:endParaRPr>
          </a:p>
        </p:txBody>
      </p:sp>
    </p:spTree>
    <p:extLst>
      <p:ext uri="{BB962C8B-B14F-4D97-AF65-F5344CB8AC3E}">
        <p14:creationId xmlns:p14="http://schemas.microsoft.com/office/powerpoint/2010/main" val="13731164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4650258"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a:latin typeface="黑体" panose="02010609060101010101" pitchFamily="49" charset="-122"/>
                <a:ea typeface="黑体" panose="02010609060101010101" pitchFamily="49" charset="-122"/>
              </a:rPr>
              <a:t>（二</a:t>
            </a:r>
            <a:r>
              <a:rPr lang="zh-CN" altLang="en-US" sz="3200" dirty="0" smtClean="0">
                <a:latin typeface="黑体" panose="02010609060101010101" pitchFamily="49" charset="-122"/>
                <a:ea typeface="黑体" panose="02010609060101010101" pitchFamily="49" charset="-122"/>
              </a:rPr>
              <a:t>）企业</a:t>
            </a:r>
            <a:r>
              <a:rPr lang="zh-CN" altLang="en-US" sz="3200" dirty="0">
                <a:latin typeface="黑体" panose="02010609060101010101" pitchFamily="49" charset="-122"/>
                <a:ea typeface="黑体" panose="02010609060101010101" pitchFamily="49" charset="-122"/>
              </a:rPr>
              <a:t>价值</a:t>
            </a:r>
            <a:r>
              <a:rPr lang="zh-CN" altLang="en-US" sz="3200" dirty="0" smtClean="0">
                <a:latin typeface="黑体" panose="02010609060101010101" pitchFamily="49" charset="-122"/>
                <a:ea typeface="黑体" panose="02010609060101010101" pitchFamily="49" charset="-122"/>
              </a:rPr>
              <a:t>最大化</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2" name="Rectangle 1035"/>
          <p:cNvSpPr>
            <a:spLocks noChangeArrowheads="1"/>
          </p:cNvSpPr>
          <p:nvPr/>
        </p:nvSpPr>
        <p:spPr bwMode="auto">
          <a:xfrm>
            <a:off x="2036739" y="2628326"/>
            <a:ext cx="6050924" cy="2477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l" eaLnBrk="1" hangingPunct="1"/>
            <a:endParaRPr lang="en-US" altLang="zh-CN" dirty="0">
              <a:latin typeface="宋体" panose="02010600030101010101" pitchFamily="2" charset="-122"/>
            </a:endParaRPr>
          </a:p>
          <a:p>
            <a:pPr algn="l" eaLnBrk="1" hangingPunct="1"/>
            <a:r>
              <a:rPr lang="en-US" altLang="zh-CN" dirty="0">
                <a:latin typeface="宋体" panose="02010600030101010101" pitchFamily="2" charset="-122"/>
              </a:rPr>
              <a:t>V-</a:t>
            </a:r>
            <a:r>
              <a:rPr lang="en-US" altLang="zh-CN" dirty="0" smtClean="0">
                <a:latin typeface="宋体" panose="02010600030101010101" pitchFamily="2" charset="-122"/>
              </a:rPr>
              <a:t>---</a:t>
            </a:r>
            <a:r>
              <a:rPr lang="zh-CN" altLang="en-US" dirty="0" smtClean="0">
                <a:latin typeface="宋体" panose="02010600030101010101" pitchFamily="2" charset="-122"/>
              </a:rPr>
              <a:t>企业</a:t>
            </a:r>
            <a:r>
              <a:rPr lang="zh-CN" altLang="en-US" dirty="0">
                <a:latin typeface="宋体" panose="02010600030101010101" pitchFamily="2" charset="-122"/>
              </a:rPr>
              <a:t>价值；</a:t>
            </a:r>
          </a:p>
          <a:p>
            <a:pPr algn="just" eaLnBrk="1" hangingPunct="1"/>
            <a:r>
              <a:rPr lang="en-US" altLang="zh-CN" dirty="0" err="1">
                <a:latin typeface="宋体" panose="02010600030101010101" pitchFamily="2" charset="-122"/>
              </a:rPr>
              <a:t>NCF</a:t>
            </a:r>
            <a:r>
              <a:rPr lang="en-US" altLang="zh-CN" baseline="-25000" dirty="0" err="1">
                <a:latin typeface="宋体" panose="02010600030101010101" pitchFamily="2" charset="-122"/>
              </a:rPr>
              <a:t>i</a:t>
            </a:r>
            <a:r>
              <a:rPr lang="en-US" altLang="zh-CN" dirty="0">
                <a:latin typeface="宋体" panose="02010600030101010101" pitchFamily="2" charset="-122"/>
              </a:rPr>
              <a:t> ----t</a:t>
            </a:r>
            <a:r>
              <a:rPr lang="zh-CN" altLang="en-US" dirty="0">
                <a:latin typeface="宋体" panose="02010600030101010101" pitchFamily="2" charset="-122"/>
              </a:rPr>
              <a:t>年现金净流量；</a:t>
            </a:r>
            <a:endParaRPr lang="zh-CN" altLang="en-US" dirty="0">
              <a:latin typeface="宋体" panose="02010600030101010101" pitchFamily="2" charset="-122"/>
              <a:cs typeface="Times New Roman" panose="02020603050405020304" pitchFamily="18" charset="0"/>
            </a:endParaRPr>
          </a:p>
          <a:p>
            <a:pPr algn="just" eaLnBrk="1" hangingPunct="1"/>
            <a:r>
              <a:rPr lang="en-US" altLang="zh-CN" dirty="0" err="1">
                <a:latin typeface="宋体" panose="02010600030101010101" pitchFamily="2" charset="-122"/>
              </a:rPr>
              <a:t>i</a:t>
            </a:r>
            <a:r>
              <a:rPr lang="en-US" altLang="zh-CN" dirty="0">
                <a:latin typeface="宋体" panose="02010600030101010101" pitchFamily="2" charset="-122"/>
              </a:rPr>
              <a:t> ----</a:t>
            </a:r>
            <a:r>
              <a:rPr lang="zh-CN" altLang="en-US" dirty="0">
                <a:latin typeface="宋体" panose="02010600030101010101" pitchFamily="2" charset="-122"/>
              </a:rPr>
              <a:t>年现金净流量折现率；</a:t>
            </a:r>
            <a:endParaRPr lang="zh-CN" altLang="en-US" dirty="0">
              <a:latin typeface="宋体" panose="02010600030101010101" pitchFamily="2" charset="-122"/>
              <a:cs typeface="Times New Roman" panose="02020603050405020304" pitchFamily="18" charset="0"/>
            </a:endParaRPr>
          </a:p>
          <a:p>
            <a:pPr algn="just" eaLnBrk="1" hangingPunct="1"/>
            <a:r>
              <a:rPr lang="en-US" altLang="zh-CN" dirty="0">
                <a:latin typeface="宋体" panose="02010600030101010101" pitchFamily="2" charset="-122"/>
              </a:rPr>
              <a:t>t----</a:t>
            </a:r>
            <a:r>
              <a:rPr lang="zh-CN" altLang="en-US" dirty="0">
                <a:latin typeface="宋体" panose="02010600030101010101" pitchFamily="2" charset="-122"/>
              </a:rPr>
              <a:t>取得现金净流量的具体年数；</a:t>
            </a:r>
            <a:endParaRPr lang="zh-CN" altLang="en-US" dirty="0">
              <a:latin typeface="宋体" panose="02010600030101010101" pitchFamily="2" charset="-122"/>
              <a:cs typeface="Times New Roman" panose="02020603050405020304" pitchFamily="18" charset="0"/>
            </a:endParaRPr>
          </a:p>
          <a:p>
            <a:pPr algn="just" eaLnBrk="1" hangingPunct="1"/>
            <a:r>
              <a:rPr lang="en-US" altLang="zh-CN" dirty="0">
                <a:latin typeface="宋体" panose="02010600030101010101" pitchFamily="2" charset="-122"/>
              </a:rPr>
              <a:t>n-</a:t>
            </a:r>
            <a:r>
              <a:rPr lang="en-US" altLang="zh-CN" dirty="0" smtClean="0">
                <a:latin typeface="宋体" panose="02010600030101010101" pitchFamily="2" charset="-122"/>
              </a:rPr>
              <a:t>---</a:t>
            </a:r>
            <a:r>
              <a:rPr lang="zh-CN" altLang="en-US" dirty="0" smtClean="0">
                <a:latin typeface="宋体" panose="02010600030101010101" pitchFamily="2" charset="-122"/>
              </a:rPr>
              <a:t>预计</a:t>
            </a:r>
            <a:r>
              <a:rPr lang="zh-CN" altLang="en-US" dirty="0">
                <a:latin typeface="宋体" panose="02010600030101010101" pitchFamily="2" charset="-122"/>
              </a:rPr>
              <a:t>企业持续年数。</a:t>
            </a:r>
            <a:endParaRPr lang="zh-CN" altLang="en-US" dirty="0">
              <a:latin typeface="宋体" panose="02010600030101010101" pitchFamily="2" charset="-122"/>
              <a:cs typeface="Times New Roman" panose="02020603050405020304" pitchFamily="18" charset="0"/>
            </a:endParaRPr>
          </a:p>
          <a:p>
            <a:pPr eaLnBrk="1" hangingPunct="1"/>
            <a:endParaRPr lang="zh-CN" altLang="en-US" sz="1100" dirty="0"/>
          </a:p>
        </p:txBody>
      </p:sp>
      <p:pic>
        <p:nvPicPr>
          <p:cNvPr id="2" name="图片 1"/>
          <p:cNvPicPr>
            <a:picLocks noChangeAspect="1"/>
          </p:cNvPicPr>
          <p:nvPr/>
        </p:nvPicPr>
        <p:blipFill>
          <a:blip r:embed="rId2"/>
          <a:stretch>
            <a:fillRect/>
          </a:stretch>
        </p:blipFill>
        <p:spPr>
          <a:xfrm>
            <a:off x="2619375" y="2008188"/>
            <a:ext cx="2000025" cy="800010"/>
          </a:xfrm>
          <a:prstGeom prst="rect">
            <a:avLst/>
          </a:prstGeom>
        </p:spPr>
      </p:pic>
    </p:spTree>
    <p:extLst>
      <p:ext uri="{BB962C8B-B14F-4D97-AF65-F5344CB8AC3E}">
        <p14:creationId xmlns:p14="http://schemas.microsoft.com/office/powerpoint/2010/main" val="30140869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4650258"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a:latin typeface="黑体" panose="02010609060101010101" pitchFamily="49" charset="-122"/>
                <a:ea typeface="黑体" panose="02010609060101010101" pitchFamily="49" charset="-122"/>
              </a:rPr>
              <a:t>（二</a:t>
            </a:r>
            <a:r>
              <a:rPr lang="zh-CN" altLang="en-US" sz="3200" dirty="0" smtClean="0">
                <a:latin typeface="黑体" panose="02010609060101010101" pitchFamily="49" charset="-122"/>
                <a:ea typeface="黑体" panose="02010609060101010101" pitchFamily="49" charset="-122"/>
              </a:rPr>
              <a:t>）企业</a:t>
            </a:r>
            <a:r>
              <a:rPr lang="zh-CN" altLang="en-US" sz="3200" dirty="0">
                <a:latin typeface="黑体" panose="02010609060101010101" pitchFamily="49" charset="-122"/>
                <a:ea typeface="黑体" panose="02010609060101010101" pitchFamily="49" charset="-122"/>
              </a:rPr>
              <a:t>价值</a:t>
            </a:r>
            <a:r>
              <a:rPr lang="zh-CN" altLang="en-US" sz="3200" dirty="0" smtClean="0">
                <a:latin typeface="黑体" panose="02010609060101010101" pitchFamily="49" charset="-122"/>
                <a:ea typeface="黑体" panose="02010609060101010101" pitchFamily="49" charset="-122"/>
              </a:rPr>
              <a:t>最大化</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715277" y="1976366"/>
            <a:ext cx="7772400" cy="417671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80000"/>
              </a:lnSpc>
            </a:pPr>
            <a:r>
              <a:rPr lang="zh-CN" altLang="en-US" sz="2800" b="1" dirty="0" smtClean="0">
                <a:solidFill>
                  <a:srgbClr val="015AD7"/>
                </a:solidFill>
                <a:latin typeface="楷体_GB2312" pitchFamily="49" charset="-122"/>
              </a:rPr>
              <a:t>优点：</a:t>
            </a:r>
          </a:p>
          <a:p>
            <a:pPr algn="l">
              <a:lnSpc>
                <a:spcPct val="80000"/>
              </a:lnSpc>
            </a:pPr>
            <a:r>
              <a:rPr lang="zh-CN" altLang="en-US" sz="2800" dirty="0" smtClean="0">
                <a:latin typeface="楷体_GB2312" pitchFamily="49" charset="-122"/>
              </a:rPr>
              <a:t>（一）考虑了资金时间价值，不同时间的现金流量的现值是不等的；</a:t>
            </a:r>
          </a:p>
          <a:p>
            <a:pPr algn="l">
              <a:lnSpc>
                <a:spcPct val="80000"/>
              </a:lnSpc>
            </a:pPr>
            <a:r>
              <a:rPr lang="zh-CN" altLang="en-US" sz="2800" dirty="0" smtClean="0">
                <a:latin typeface="楷体_GB2312" pitchFamily="49" charset="-122"/>
              </a:rPr>
              <a:t>（二）考虑了风险价值；</a:t>
            </a:r>
          </a:p>
          <a:p>
            <a:pPr algn="l">
              <a:lnSpc>
                <a:spcPct val="80000"/>
              </a:lnSpc>
            </a:pPr>
            <a:r>
              <a:rPr lang="zh-CN" altLang="en-US" sz="2800" dirty="0" smtClean="0">
                <a:latin typeface="楷体_GB2312" pitchFamily="49" charset="-122"/>
              </a:rPr>
              <a:t>（三）有利于避免经营者的短视行为，努力寻求股东财富的最大化，使净资产增值保值；</a:t>
            </a:r>
          </a:p>
          <a:p>
            <a:pPr algn="l">
              <a:lnSpc>
                <a:spcPct val="80000"/>
              </a:lnSpc>
            </a:pPr>
            <a:r>
              <a:rPr lang="zh-CN" altLang="en-US" sz="2800" dirty="0" smtClean="0">
                <a:latin typeface="楷体_GB2312" pitchFamily="49" charset="-122"/>
              </a:rPr>
              <a:t>（四）有利于企业战略财务管理，进行战略投资和资本运营； </a:t>
            </a:r>
          </a:p>
          <a:p>
            <a:pPr algn="l">
              <a:lnSpc>
                <a:spcPct val="80000"/>
              </a:lnSpc>
            </a:pPr>
            <a:r>
              <a:rPr lang="zh-CN" altLang="en-US" sz="2800" dirty="0" smtClean="0">
                <a:latin typeface="楷体_GB2312" pitchFamily="49" charset="-122"/>
              </a:rPr>
              <a:t>（五）促使公司树立良好的公众形象，正确处理好企业发展与社会、经济协调发展的关系。</a:t>
            </a:r>
          </a:p>
        </p:txBody>
      </p:sp>
    </p:spTree>
    <p:extLst>
      <p:ext uri="{BB962C8B-B14F-4D97-AF65-F5344CB8AC3E}">
        <p14:creationId xmlns:p14="http://schemas.microsoft.com/office/powerpoint/2010/main" val="6083763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4650258"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a:latin typeface="黑体" panose="02010609060101010101" pitchFamily="49" charset="-122"/>
                <a:ea typeface="黑体" panose="02010609060101010101" pitchFamily="49" charset="-122"/>
              </a:rPr>
              <a:t>（二</a:t>
            </a:r>
            <a:r>
              <a:rPr lang="zh-CN" altLang="en-US" sz="3200" dirty="0" smtClean="0">
                <a:latin typeface="黑体" panose="02010609060101010101" pitchFamily="49" charset="-122"/>
                <a:ea typeface="黑体" panose="02010609060101010101" pitchFamily="49" charset="-122"/>
              </a:rPr>
              <a:t>）企业</a:t>
            </a:r>
            <a:r>
              <a:rPr lang="zh-CN" altLang="en-US" sz="3200" dirty="0">
                <a:latin typeface="黑体" panose="02010609060101010101" pitchFamily="49" charset="-122"/>
                <a:ea typeface="黑体" panose="02010609060101010101" pitchFamily="49" charset="-122"/>
              </a:rPr>
              <a:t>价值</a:t>
            </a:r>
            <a:r>
              <a:rPr lang="zh-CN" altLang="en-US" sz="3200" dirty="0" smtClean="0">
                <a:latin typeface="黑体" panose="02010609060101010101" pitchFamily="49" charset="-122"/>
                <a:ea typeface="黑体" panose="02010609060101010101" pitchFamily="49" charset="-122"/>
              </a:rPr>
              <a:t>最大化</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1" name="Rectangle 3"/>
          <p:cNvSpPr txBox="1">
            <a:spLocks noRot="1" noChangeArrowheads="1"/>
          </p:cNvSpPr>
          <p:nvPr/>
        </p:nvSpPr>
        <p:spPr>
          <a:xfrm>
            <a:off x="1715277" y="2187263"/>
            <a:ext cx="8753341" cy="28159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en-US" sz="2800" b="1" dirty="0" smtClean="0">
                <a:solidFill>
                  <a:srgbClr val="015AD7"/>
                </a:solidFill>
                <a:latin typeface="楷体_GB2312" pitchFamily="49" charset="-122"/>
              </a:rPr>
              <a:t>缺点：</a:t>
            </a:r>
          </a:p>
          <a:p>
            <a:pPr algn="l">
              <a:spcBef>
                <a:spcPts val="1200"/>
              </a:spcBef>
            </a:pPr>
            <a:r>
              <a:rPr lang="zh-CN" altLang="en-US" sz="2800" dirty="0" smtClean="0">
                <a:latin typeface="楷体_GB2312" pitchFamily="49" charset="-122"/>
              </a:rPr>
              <a:t>（</a:t>
            </a:r>
            <a:r>
              <a:rPr lang="en-US" altLang="zh-CN" sz="2800" dirty="0" smtClean="0">
                <a:latin typeface="楷体_GB2312" pitchFamily="49" charset="-122"/>
              </a:rPr>
              <a:t>1</a:t>
            </a:r>
            <a:r>
              <a:rPr lang="zh-CN" altLang="en-US" sz="2800" dirty="0" smtClean="0">
                <a:latin typeface="楷体_GB2312" pitchFamily="49" charset="-122"/>
              </a:rPr>
              <a:t>）难以客观地确定</a:t>
            </a:r>
            <a:r>
              <a:rPr lang="zh-CN" altLang="en-US" sz="2800" dirty="0" smtClean="0">
                <a:solidFill>
                  <a:srgbClr val="015AD7"/>
                </a:solidFill>
                <a:latin typeface="楷体_GB2312" pitchFamily="49" charset="-122"/>
              </a:rPr>
              <a:t>企业价值</a:t>
            </a:r>
            <a:r>
              <a:rPr lang="zh-CN" altLang="en-US" dirty="0" smtClean="0">
                <a:solidFill>
                  <a:srgbClr val="015AD7"/>
                </a:solidFill>
                <a:latin typeface="楷体_GB2312" pitchFamily="49" charset="-122"/>
              </a:rPr>
              <a:t>（上市与非上市公司）</a:t>
            </a:r>
            <a:r>
              <a:rPr lang="zh-CN" altLang="en-US" sz="2800" dirty="0" smtClean="0">
                <a:latin typeface="楷体_GB2312" pitchFamily="49" charset="-122"/>
              </a:rPr>
              <a:t>；</a:t>
            </a:r>
          </a:p>
          <a:p>
            <a:pPr algn="l"/>
            <a:r>
              <a:rPr lang="zh-CN" altLang="en-US" sz="2800" dirty="0" smtClean="0">
                <a:latin typeface="楷体_GB2312" pitchFamily="49" charset="-122"/>
              </a:rPr>
              <a:t>（</a:t>
            </a:r>
            <a:r>
              <a:rPr lang="en-US" altLang="zh-CN" sz="2800" dirty="0" smtClean="0">
                <a:latin typeface="楷体_GB2312" pitchFamily="49" charset="-122"/>
              </a:rPr>
              <a:t>2</a:t>
            </a:r>
            <a:r>
              <a:rPr lang="zh-CN" altLang="en-US" sz="2800" dirty="0" smtClean="0">
                <a:latin typeface="楷体_GB2312" pitchFamily="49" charset="-122"/>
              </a:rPr>
              <a:t>）企业价值计算复杂、不够明晰。</a:t>
            </a:r>
          </a:p>
        </p:txBody>
      </p:sp>
    </p:spTree>
    <p:extLst>
      <p:ext uri="{BB962C8B-B14F-4D97-AF65-F5344CB8AC3E}">
        <p14:creationId xmlns:p14="http://schemas.microsoft.com/office/powerpoint/2010/main" val="26682797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5471644"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a:latin typeface="黑体" panose="02010609060101010101" pitchFamily="49" charset="-122"/>
                <a:ea typeface="黑体" panose="02010609060101010101" pitchFamily="49" charset="-122"/>
              </a:rPr>
              <a:t>三、财务管理目标的相互协调 </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bwMode="auto">
          <a:xfrm>
            <a:off x="1715277" y="2263784"/>
            <a:ext cx="7772400" cy="273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609600" marR="0" lvl="0" indent="-609600" algn="just" defTabSz="914400" rtl="0" eaLnBrk="1" fontAlgn="base" latinLnBrk="0" hangingPunct="1">
              <a:lnSpc>
                <a:spcPct val="100000"/>
              </a:lnSpc>
              <a:spcBef>
                <a:spcPct val="20000"/>
              </a:spcBef>
              <a:spcAft>
                <a:spcPct val="0"/>
              </a:spcAft>
              <a:buClrTx/>
              <a:buSzTx/>
              <a:buFontTx/>
              <a:buNone/>
              <a:tabLst/>
              <a:defRPr/>
            </a:pPr>
            <a:r>
              <a:rPr kumimoji="1" lang="zh-CN" altLang="en-US" sz="2800" b="0" i="0" u="none" strike="noStrike" kern="0" cap="none" spc="0" normalizeH="0" baseline="0" noProof="0" dirty="0" smtClean="0">
                <a:ln>
                  <a:noFill/>
                </a:ln>
                <a:solidFill>
                  <a:srgbClr val="000000"/>
                </a:solidFill>
                <a:effectLst/>
                <a:uLnTx/>
                <a:uFillTx/>
                <a:latin typeface="楷体_GB2312" pitchFamily="49" charset="-122"/>
                <a:ea typeface="楷体_GB2312"/>
                <a:cs typeface="+mn-cs"/>
              </a:rPr>
              <a:t>（一） 所有者与经营者的利益协调</a:t>
            </a:r>
          </a:p>
          <a:p>
            <a:pPr marL="609600" marR="0" lvl="0" indent="-609600" algn="l" defTabSz="914400" rtl="0" eaLnBrk="1" fontAlgn="base" latinLnBrk="0" hangingPunct="1">
              <a:lnSpc>
                <a:spcPct val="100000"/>
              </a:lnSpc>
              <a:spcBef>
                <a:spcPct val="20000"/>
              </a:spcBef>
              <a:spcAft>
                <a:spcPct val="0"/>
              </a:spcAft>
              <a:buClrTx/>
              <a:buSzTx/>
              <a:buFontTx/>
              <a:buChar char="•"/>
              <a:tabLst/>
              <a:defRPr/>
            </a:pPr>
            <a:r>
              <a:rPr kumimoji="1" lang="zh-CN" altLang="en-US" sz="3200" b="0" i="0" u="none" strike="noStrike" kern="0" cap="none" spc="0" normalizeH="0" baseline="0" noProof="0" dirty="0" smtClean="0">
                <a:ln>
                  <a:noFill/>
                </a:ln>
                <a:solidFill>
                  <a:srgbClr val="000000"/>
                </a:solidFill>
                <a:effectLst/>
                <a:uLnTx/>
                <a:uFillTx/>
                <a:latin typeface="Times New Roman"/>
                <a:ea typeface="楷体_GB2312"/>
                <a:cs typeface="+mn-cs"/>
              </a:rPr>
              <a:t>            </a:t>
            </a:r>
            <a:r>
              <a:rPr kumimoji="1" lang="zh-CN" altLang="en-US" sz="2400" b="0" i="0" u="none" strike="noStrike" kern="0" cap="none" spc="0" normalizeH="0" baseline="0" noProof="0" dirty="0" smtClean="0">
                <a:ln>
                  <a:noFill/>
                </a:ln>
                <a:solidFill>
                  <a:srgbClr val="000000"/>
                </a:solidFill>
                <a:effectLst/>
                <a:uLnTx/>
                <a:uFillTx/>
                <a:latin typeface="Times New Roman"/>
                <a:ea typeface="楷体_GB2312"/>
                <a:cs typeface="+mn-cs"/>
              </a:rPr>
              <a:t>监督、解聘、激励</a:t>
            </a:r>
          </a:p>
          <a:p>
            <a:pPr marL="609600" marR="0" lvl="0" indent="-609600" algn="l" defTabSz="914400" rtl="0" eaLnBrk="1" fontAlgn="base" latinLnBrk="0" hangingPunct="1">
              <a:lnSpc>
                <a:spcPct val="100000"/>
              </a:lnSpc>
              <a:spcBef>
                <a:spcPct val="20000"/>
              </a:spcBef>
              <a:spcAft>
                <a:spcPct val="0"/>
              </a:spcAft>
              <a:buClrTx/>
              <a:buSzTx/>
              <a:buFontTx/>
              <a:buNone/>
              <a:tabLst/>
              <a:defRPr/>
            </a:pPr>
            <a:r>
              <a:rPr kumimoji="1" lang="zh-CN" altLang="en-US" sz="2800" b="0" i="0" u="none" strike="noStrike" kern="0" cap="none" spc="0" normalizeH="0" baseline="0" noProof="0" dirty="0" smtClean="0">
                <a:ln>
                  <a:noFill/>
                </a:ln>
                <a:solidFill>
                  <a:srgbClr val="000000"/>
                </a:solidFill>
                <a:effectLst/>
                <a:uLnTx/>
                <a:uFillTx/>
                <a:latin typeface="楷体_GB2312" pitchFamily="49" charset="-122"/>
                <a:ea typeface="楷体_GB2312"/>
                <a:cs typeface="+mn-cs"/>
              </a:rPr>
              <a:t>（二） 所有者与债权人的利益协调</a:t>
            </a:r>
          </a:p>
          <a:p>
            <a:pPr marL="609600" marR="0" lvl="0" indent="-609600" algn="just" defTabSz="914400" rtl="0" eaLnBrk="1" fontAlgn="base" latinLnBrk="0" hangingPunct="1">
              <a:lnSpc>
                <a:spcPct val="100000"/>
              </a:lnSpc>
              <a:spcBef>
                <a:spcPct val="20000"/>
              </a:spcBef>
              <a:spcAft>
                <a:spcPct val="0"/>
              </a:spcAft>
              <a:buClrTx/>
              <a:buSzTx/>
              <a:buFontTx/>
              <a:buChar char="•"/>
              <a:tabLst/>
              <a:defRPr/>
            </a:pPr>
            <a:r>
              <a:rPr kumimoji="1" lang="zh-CN" altLang="en-US" sz="2400" b="0" i="0" u="none" strike="noStrike" kern="0" cap="none" spc="0" normalizeH="0" baseline="0" noProof="0" dirty="0" smtClean="0">
                <a:ln>
                  <a:noFill/>
                </a:ln>
                <a:solidFill>
                  <a:srgbClr val="000000"/>
                </a:solidFill>
                <a:effectLst/>
                <a:uLnTx/>
                <a:uFillTx/>
                <a:latin typeface="Times New Roman"/>
                <a:ea typeface="楷体_GB2312"/>
                <a:cs typeface="+mn-cs"/>
              </a:rPr>
              <a:t>借款合同或债券募集办法中加入</a:t>
            </a:r>
            <a:r>
              <a:rPr kumimoji="1" lang="zh-CN" altLang="en-US" sz="2400" b="0" i="0" u="none" strike="noStrike" kern="0" cap="none" spc="0" normalizeH="0" baseline="0" noProof="0" dirty="0" smtClean="0">
                <a:ln>
                  <a:noFill/>
                </a:ln>
                <a:solidFill>
                  <a:srgbClr val="015AD7"/>
                </a:solidFill>
                <a:effectLst/>
                <a:uLnTx/>
                <a:uFillTx/>
                <a:latin typeface="Times New Roman"/>
                <a:ea typeface="楷体_GB2312"/>
                <a:cs typeface="+mn-cs"/>
              </a:rPr>
              <a:t>限制性条款</a:t>
            </a:r>
            <a:r>
              <a:rPr kumimoji="1" lang="zh-CN" altLang="en-US" sz="2800" b="0" i="0" u="none" strike="noStrike" kern="0" cap="none" spc="0" normalizeH="0" baseline="0" noProof="0" dirty="0" smtClean="0">
                <a:ln>
                  <a:noFill/>
                </a:ln>
                <a:solidFill>
                  <a:srgbClr val="015AD7"/>
                </a:solidFill>
                <a:effectLst/>
                <a:uLnTx/>
                <a:uFillTx/>
                <a:latin typeface="Times New Roman"/>
                <a:ea typeface="楷体_GB2312"/>
                <a:cs typeface="+mn-cs"/>
              </a:rPr>
              <a:t> </a:t>
            </a:r>
          </a:p>
        </p:txBody>
      </p:sp>
    </p:spTree>
    <p:extLst>
      <p:ext uri="{BB962C8B-B14F-4D97-AF65-F5344CB8AC3E}">
        <p14:creationId xmlns:p14="http://schemas.microsoft.com/office/powerpoint/2010/main" val="1032018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 xmlns:a16="http://schemas.microsoft.com/office/drawing/2014/main" id="{3B6BE8C6-D6EB-4F91-8681-D0765B4B13F0}"/>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28377" b="71518" l="36099" r="63585">
                        <a14:foregroundMark x1="44015" y1="31309" x2="49588" y2="30262"/>
                        <a14:foregroundMark x1="49588" y1="30262" x2="57948" y2="36230"/>
                        <a14:foregroundMark x1="57948" y1="36230" x2="61368" y2="41361"/>
                        <a14:foregroundMark x1="61368" y1="41361" x2="61368" y2="41361"/>
                        <a14:foregroundMark x1="47055" y1="29215" x2="49588" y2="28377"/>
                        <a14:foregroundMark x1="46548" y1="29319" x2="46548" y2="29319"/>
                        <a14:foregroundMark x1="46042" y1="29319" x2="46042" y2="29319"/>
                        <a14:foregroundMark x1="45662" y1="29424" x2="45662" y2="29424"/>
                        <a14:foregroundMark x1="42875" y1="31623" x2="42875" y2="31623"/>
                        <a14:foregroundMark x1="39012" y1="40105" x2="39012" y2="40105"/>
                        <a14:foregroundMark x1="36985" y1="52880" x2="36985" y2="52880"/>
                        <a14:foregroundMark x1="37175" y1="54031" x2="37175" y2="54031"/>
                        <a14:foregroundMark x1="37175" y1="53822" x2="37175" y2="53822"/>
                        <a14:foregroundMark x1="36922" y1="53403" x2="36922" y2="53403"/>
                        <a14:foregroundMark x1="37872" y1="56545" x2="37872" y2="56545"/>
                        <a14:foregroundMark x1="38062" y1="57487" x2="38062" y2="57487"/>
                        <a14:foregroundMark x1="38125" y1="57906" x2="38125" y2="57906"/>
                        <a14:foregroundMark x1="37492" y1="56649" x2="37492" y2="56649"/>
                        <a14:foregroundMark x1="41229" y1="65759" x2="41229" y2="65759"/>
                        <a14:foregroundMark x1="41102" y1="65340" x2="45092" y2="69529"/>
                        <a14:foregroundMark x1="45092" y1="69529" x2="50095" y2="71204"/>
                        <a14:foregroundMark x1="50095" y1="71204" x2="53325" y2="69529"/>
                        <a14:foregroundMark x1="53578" y1="70366" x2="59215" y2="65340"/>
                        <a14:foregroundMark x1="62508" y1="50052" x2="61621" y2="58115"/>
                        <a14:foregroundMark x1="62698" y1="48482" x2="62698" y2="53089"/>
                        <a14:foregroundMark x1="59721" y1="36545" x2="61685" y2="40733"/>
                        <a14:foregroundMark x1="55795" y1="69215" x2="55795" y2="68691"/>
                        <a14:foregroundMark x1="54275" y1="70681" x2="56681" y2="68168"/>
                        <a14:foregroundMark x1="49842" y1="71518" x2="51045" y2="71518"/>
                        <a14:foregroundMark x1="43382" y1="68796" x2="48322" y2="71414"/>
                        <a14:foregroundMark x1="41102" y1="65759" x2="41862" y2="66702"/>
                        <a14:foregroundMark x1="62635" y1="54869" x2="62065" y2="56859"/>
                        <a14:foregroundMark x1="62888" y1="50785" x2="62825" y2="52880"/>
                        <a14:foregroundMark x1="62065" y1="42513" x2="62508" y2="44084"/>
                        <a14:foregroundMark x1="60355" y1="36963" x2="60925" y2="39476"/>
                        <a14:foregroundMark x1="60608" y1="38115" x2="61368" y2="39058"/>
                        <a14:foregroundMark x1="44712" y1="69948" x2="47498" y2="71309"/>
                        <a14:foregroundMark x1="36922" y1="48482" x2="37112" y2="46911"/>
                        <a14:foregroundMark x1="40469" y1="36126" x2="38822" y2="40000"/>
                        <a14:foregroundMark x1="40595" y1="35916" x2="39012" y2="38953"/>
                        <a14:foregroundMark x1="39582" y1="36963" x2="38759" y2="38743"/>
                        <a14:foregroundMark x1="42749" y1="31937" x2="39772" y2="35602"/>
                      </a14:backgroundRemoval>
                    </a14:imgEffect>
                  </a14:imgLayer>
                </a14:imgProps>
              </a:ext>
              <a:ext uri="{28A0092B-C50C-407E-A947-70E740481C1C}">
                <a14:useLocalDpi xmlns:a14="http://schemas.microsoft.com/office/drawing/2010/main" val="0"/>
              </a:ext>
            </a:extLst>
          </a:blip>
          <a:srcRect l="32796" t="26214" r="32975" b="25158"/>
          <a:stretch/>
        </p:blipFill>
        <p:spPr>
          <a:xfrm>
            <a:off x="5923720" y="971290"/>
            <a:ext cx="3088863" cy="2654067"/>
          </a:xfrm>
          <a:prstGeom prst="rect">
            <a:avLst/>
          </a:prstGeom>
        </p:spPr>
      </p:pic>
      <p:pic>
        <p:nvPicPr>
          <p:cNvPr id="13" name="图片 12">
            <a:extLst>
              <a:ext uri="{FF2B5EF4-FFF2-40B4-BE49-F238E27FC236}">
                <a16:creationId xmlns="" xmlns:a16="http://schemas.microsoft.com/office/drawing/2014/main" id="{04D0C569-C805-4B1E-A26B-4F8C6A2C293B}"/>
              </a:ext>
            </a:extLst>
          </p:cNvPr>
          <p:cNvPicPr>
            <a:picLocks noChangeAspect="1"/>
          </p:cNvPicPr>
          <p:nvPr/>
        </p:nvPicPr>
        <p:blipFill rotWithShape="1">
          <a:blip r:embed="rId4" cstate="print">
            <a:grayscl/>
            <a:extLst>
              <a:ext uri="{28A0092B-C50C-407E-A947-70E740481C1C}">
                <a14:useLocalDpi xmlns:a14="http://schemas.microsoft.com/office/drawing/2010/main" val="0"/>
              </a:ext>
            </a:extLst>
          </a:blip>
          <a:srcRect l="33486" t="25263" r="33777" b="23426"/>
          <a:stretch/>
        </p:blipFill>
        <p:spPr>
          <a:xfrm>
            <a:off x="-3399444" y="1602877"/>
            <a:ext cx="2110559" cy="2000753"/>
          </a:xfrm>
          <a:prstGeom prst="rect">
            <a:avLst/>
          </a:prstGeom>
        </p:spPr>
      </p:pic>
      <p:sp>
        <p:nvSpPr>
          <p:cNvPr id="12" name="文本框 11">
            <a:extLst>
              <a:ext uri="{FF2B5EF4-FFF2-40B4-BE49-F238E27FC236}">
                <a16:creationId xmlns="" xmlns:a16="http://schemas.microsoft.com/office/drawing/2014/main" id="{78C60CA2-E317-4CB4-BB4A-923123C0C7C6}"/>
              </a:ext>
            </a:extLst>
          </p:cNvPr>
          <p:cNvSpPr txBox="1"/>
          <p:nvPr/>
        </p:nvSpPr>
        <p:spPr>
          <a:xfrm>
            <a:off x="4339893" y="3832348"/>
            <a:ext cx="4565568" cy="707886"/>
          </a:xfrm>
          <a:prstGeom prst="rect">
            <a:avLst/>
          </a:prstGeom>
          <a:noFill/>
        </p:spPr>
        <p:txBody>
          <a:bodyPr wrap="square" rtlCol="0">
            <a:spAutoFit/>
          </a:bodyPr>
          <a:lstStyle/>
          <a:p>
            <a:r>
              <a:rPr lang="zh-CN" altLang="en-US" sz="4000" b="1" dirty="0">
                <a:solidFill>
                  <a:schemeClr val="tx1">
                    <a:lumMod val="95000"/>
                    <a:lumOff val="5000"/>
                  </a:schemeClr>
                </a:solidFill>
                <a:latin typeface="思源黑体 CN Heavy" panose="020B0A00000000000000" pitchFamily="34" charset="-122"/>
                <a:ea typeface="思源黑体 CN Heavy" panose="020B0A00000000000000" pitchFamily="34" charset="-122"/>
              </a:rPr>
              <a:t>财务管理</a:t>
            </a:r>
            <a:r>
              <a:rPr lang="zh-CN" altLang="en-US" sz="4000" b="1" dirty="0" smtClean="0">
                <a:solidFill>
                  <a:schemeClr val="tx1">
                    <a:lumMod val="95000"/>
                    <a:lumOff val="5000"/>
                  </a:schemeClr>
                </a:solidFill>
                <a:latin typeface="思源黑体 CN Heavy" panose="020B0A00000000000000" pitchFamily="34" charset="-122"/>
                <a:ea typeface="思源黑体 CN Heavy" panose="020B0A00000000000000" pitchFamily="34" charset="-122"/>
              </a:rPr>
              <a:t>环境</a:t>
            </a:r>
            <a:endParaRPr lang="zh-CN" altLang="en-US" sz="4000" b="1" dirty="0">
              <a:solidFill>
                <a:schemeClr val="tx1">
                  <a:lumMod val="95000"/>
                  <a:lumOff val="5000"/>
                </a:schemeClr>
              </a:solidFill>
              <a:latin typeface="思源黑体 CN Heavy" panose="020B0A00000000000000" pitchFamily="34" charset="-122"/>
              <a:ea typeface="思源黑体 CN Heavy" panose="020B0A00000000000000" pitchFamily="34" charset="-122"/>
              <a:sym typeface="Arial" panose="020B0604020202020204" pitchFamily="34" charset="0"/>
            </a:endParaRPr>
          </a:p>
        </p:txBody>
      </p:sp>
      <p:sp>
        <p:nvSpPr>
          <p:cNvPr id="16" name="文本框 15">
            <a:extLst>
              <a:ext uri="{FF2B5EF4-FFF2-40B4-BE49-F238E27FC236}">
                <a16:creationId xmlns="" xmlns:a16="http://schemas.microsoft.com/office/drawing/2014/main" id="{8B35FB39-01A6-4171-AAD8-CF0D93C2AA88}"/>
              </a:ext>
            </a:extLst>
          </p:cNvPr>
          <p:cNvSpPr txBox="1"/>
          <p:nvPr/>
        </p:nvSpPr>
        <p:spPr>
          <a:xfrm>
            <a:off x="3320621" y="3801571"/>
            <a:ext cx="1125289" cy="707886"/>
          </a:xfrm>
          <a:prstGeom prst="rect">
            <a:avLst/>
          </a:prstGeom>
          <a:noFill/>
        </p:spPr>
        <p:txBody>
          <a:bodyPr wrap="square" rtlCol="0">
            <a:spAutoFit/>
          </a:bodyPr>
          <a:lstStyle/>
          <a:p>
            <a:r>
              <a:rPr lang="en-US" altLang="zh-CN" sz="4000" dirty="0" smtClean="0">
                <a:solidFill>
                  <a:srgbClr val="105FDC"/>
                </a:solidFill>
                <a:latin typeface="思源黑体 CN Heavy" panose="020B0A00000000000000" pitchFamily="34" charset="-122"/>
                <a:ea typeface="思源黑体 CN Heavy" panose="020B0A00000000000000" pitchFamily="34" charset="-122"/>
                <a:sym typeface="Arial" panose="020B0604020202020204" pitchFamily="34" charset="0"/>
              </a:rPr>
              <a:t>03</a:t>
            </a:r>
            <a:endParaRPr lang="zh-CN" altLang="en-US" sz="4000" dirty="0">
              <a:solidFill>
                <a:srgbClr val="105FDC"/>
              </a:solidFill>
              <a:latin typeface="思源黑体 CN Heavy" panose="020B0A00000000000000" pitchFamily="34" charset="-122"/>
              <a:ea typeface="思源黑体 CN Heavy" panose="020B0A00000000000000" pitchFamily="34" charset="-122"/>
              <a:sym typeface="Arial" panose="020B0604020202020204" pitchFamily="34" charset="0"/>
            </a:endParaRPr>
          </a:p>
        </p:txBody>
      </p:sp>
      <p:grpSp>
        <p:nvGrpSpPr>
          <p:cNvPr id="20" name="组合 19">
            <a:extLst>
              <a:ext uri="{FF2B5EF4-FFF2-40B4-BE49-F238E27FC236}">
                <a16:creationId xmlns="" xmlns:a16="http://schemas.microsoft.com/office/drawing/2014/main" id="{D7D1C38A-37C4-4394-B65D-A961A85BE94A}"/>
              </a:ext>
            </a:extLst>
          </p:cNvPr>
          <p:cNvGrpSpPr/>
          <p:nvPr/>
        </p:nvGrpSpPr>
        <p:grpSpPr>
          <a:xfrm>
            <a:off x="11684000" y="475990"/>
            <a:ext cx="188686" cy="806842"/>
            <a:chOff x="11662682" y="5037171"/>
            <a:chExt cx="188686" cy="806842"/>
          </a:xfrm>
        </p:grpSpPr>
        <p:cxnSp>
          <p:nvCxnSpPr>
            <p:cNvPr id="21" name="直接连接符 20">
              <a:extLst>
                <a:ext uri="{FF2B5EF4-FFF2-40B4-BE49-F238E27FC236}">
                  <a16:creationId xmlns="" xmlns:a16="http://schemas.microsoft.com/office/drawing/2014/main" id="{02FBCB24-5412-4A31-B6D4-4D4A88787F4E}"/>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 xmlns:a16="http://schemas.microsoft.com/office/drawing/2014/main" id="{50C8B953-A041-4A00-AC9C-949D89FD8859}"/>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 xmlns:a16="http://schemas.microsoft.com/office/drawing/2014/main" id="{B3A932DD-51D6-4BD5-9AB9-96D75CB8D36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 xmlns:a16="http://schemas.microsoft.com/office/drawing/2014/main" id="{6B9AFE9B-9D7C-4527-B566-A955C9B9A478}"/>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 xmlns:a16="http://schemas.microsoft.com/office/drawing/2014/main" id="{9B67A09E-74EA-41D1-B3C3-BB9C43E0B6E9}"/>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 xmlns:a16="http://schemas.microsoft.com/office/drawing/2014/main" id="{D2681088-ACE8-4F1D-B45E-49135C0D30DE}"/>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0" name="直角三角形 29">
              <a:extLst>
                <a:ext uri="{FF2B5EF4-FFF2-40B4-BE49-F238E27FC236}">
                  <a16:creationId xmlns="" xmlns:a16="http://schemas.microsoft.com/office/drawing/2014/main" id="{D87736CD-C67E-40EC-8A1C-771BA59DA137}"/>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grpSp>
        <p:nvGrpSpPr>
          <p:cNvPr id="31" name="组合 30">
            <a:extLst>
              <a:ext uri="{FF2B5EF4-FFF2-40B4-BE49-F238E27FC236}">
                <a16:creationId xmlns="" xmlns:a16="http://schemas.microsoft.com/office/drawing/2014/main" id="{2C4E2B9B-4BFF-4C78-9DF6-7D19C520DCDB}"/>
              </a:ext>
            </a:extLst>
          </p:cNvPr>
          <p:cNvGrpSpPr/>
          <p:nvPr/>
        </p:nvGrpSpPr>
        <p:grpSpPr>
          <a:xfrm>
            <a:off x="11684000" y="5839860"/>
            <a:ext cx="188686" cy="187717"/>
            <a:chOff x="11684000" y="6348181"/>
            <a:chExt cx="188686" cy="187717"/>
          </a:xfrm>
        </p:grpSpPr>
        <p:cxnSp>
          <p:nvCxnSpPr>
            <p:cNvPr id="33" name="直接连接符 32">
              <a:extLst>
                <a:ext uri="{FF2B5EF4-FFF2-40B4-BE49-F238E27FC236}">
                  <a16:creationId xmlns="" xmlns:a16="http://schemas.microsoft.com/office/drawing/2014/main" id="{E0DC969C-1551-4FAC-8688-0404A570DACF}"/>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4" name="直角三角形 33">
              <a:extLst>
                <a:ext uri="{FF2B5EF4-FFF2-40B4-BE49-F238E27FC236}">
                  <a16:creationId xmlns="" xmlns:a16="http://schemas.microsoft.com/office/drawing/2014/main" id="{C4B7B2EB-C72F-4716-9EA7-E7D5301BF898}"/>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7" name="íSḻiḍé">
            <a:extLst>
              <a:ext uri="{FF2B5EF4-FFF2-40B4-BE49-F238E27FC236}">
                <a16:creationId xmlns="" xmlns:a16="http://schemas.microsoft.com/office/drawing/2014/main" id="{1C45B19F-2E6D-4ADB-AC09-8ECE388DC2B3}"/>
              </a:ext>
            </a:extLst>
          </p:cNvPr>
          <p:cNvCxnSpPr/>
          <p:nvPr/>
        </p:nvCxnSpPr>
        <p:spPr>
          <a:xfrm>
            <a:off x="2854683" y="4613708"/>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73017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4650258"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rPr>
              <a:t>财务管理环境</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715277" y="2264535"/>
            <a:ext cx="7772400" cy="2178676"/>
          </a:xfrm>
          <a:prstGeom prst="rect">
            <a:avLst/>
          </a:prstGeom>
        </p:spPr>
        <p:txBody>
          <a:bodyPr vert="horz" lIns="91440" tIns="45720" rIns="91440" bIns="45720" rtlCol="0">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zh-CN" altLang="en-US" sz="4400" b="1" dirty="0" smtClean="0">
                <a:solidFill>
                  <a:srgbClr val="015AD7"/>
                </a:solidFill>
                <a:latin typeface="楷体_GB2312" pitchFamily="49" charset="-122"/>
              </a:rPr>
              <a:t>财务管理环境</a:t>
            </a:r>
            <a:r>
              <a:rPr lang="zh-CN" altLang="en-US" sz="4400" dirty="0" smtClean="0">
                <a:latin typeface="楷体_GB2312" pitchFamily="49" charset="-122"/>
              </a:rPr>
              <a:t>是指对企业财务活动产生影响作用的企业内外部条件或因素，通常是指影响企业财务活动的外部条件或因素。企业的外部财务管理环境主要包括金融环境、财税环境、法律环境和其他经济环境等因素的影响。</a:t>
            </a:r>
            <a:endParaRPr lang="zh-CN" altLang="en-US" sz="4400" dirty="0" smtClean="0">
              <a:latin typeface="楷体_GB2312" pitchFamily="49" charset="-122"/>
              <a:cs typeface="Times New Roman" panose="02020603050405020304" pitchFamily="18" charset="0"/>
            </a:endParaRPr>
          </a:p>
          <a:p>
            <a:pPr>
              <a:buFont typeface="Wingdings" panose="05000000000000000000" pitchFamily="2" charset="2"/>
              <a:buNone/>
            </a:pPr>
            <a:endParaRPr lang="en-US" altLang="zh-CN" dirty="0" smtClean="0">
              <a:latin typeface="楷体_GB2312" pitchFamily="49" charset="-122"/>
            </a:endParaRPr>
          </a:p>
        </p:txBody>
      </p:sp>
    </p:spTree>
    <p:extLst>
      <p:ext uri="{BB962C8B-B14F-4D97-AF65-F5344CB8AC3E}">
        <p14:creationId xmlns:p14="http://schemas.microsoft.com/office/powerpoint/2010/main" val="13519596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4650258"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a:latin typeface="黑体" panose="02010609060101010101" pitchFamily="49" charset="-122"/>
                <a:ea typeface="黑体" panose="02010609060101010101" pitchFamily="49" charset="-122"/>
              </a:rPr>
              <a:t>一、金融环境的</a:t>
            </a:r>
            <a:r>
              <a:rPr lang="zh-CN" altLang="en-US" sz="3200" dirty="0" smtClean="0">
                <a:latin typeface="黑体" panose="02010609060101010101" pitchFamily="49" charset="-122"/>
                <a:ea typeface="黑体" panose="02010609060101010101" pitchFamily="49" charset="-122"/>
              </a:rPr>
              <a:t>影响</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1" name="Rectangle 3"/>
          <p:cNvSpPr txBox="1">
            <a:spLocks noRot="1" noChangeArrowheads="1"/>
          </p:cNvSpPr>
          <p:nvPr/>
        </p:nvSpPr>
        <p:spPr>
          <a:xfrm>
            <a:off x="1897487" y="2277414"/>
            <a:ext cx="7772400" cy="19518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en-US" sz="2800" dirty="0" smtClean="0">
                <a:latin typeface="楷体_GB2312" pitchFamily="49" charset="-122"/>
              </a:rPr>
              <a:t>在市场经济条件下，企业的许多融资和投资活动需要通过一定的金融机构，运用适当的金融工具，在金融市场来完成。 </a:t>
            </a:r>
          </a:p>
        </p:txBody>
      </p:sp>
    </p:spTree>
    <p:extLst>
      <p:ext uri="{BB962C8B-B14F-4D97-AF65-F5344CB8AC3E}">
        <p14:creationId xmlns:p14="http://schemas.microsoft.com/office/powerpoint/2010/main" val="42210001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7519385"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a:latin typeface="黑体" panose="02010609060101010101" pitchFamily="49" charset="-122"/>
                <a:ea typeface="黑体" panose="02010609060101010101" pitchFamily="49" charset="-122"/>
              </a:rPr>
              <a:t>（一</a:t>
            </a:r>
            <a:r>
              <a:rPr lang="zh-CN" altLang="en-US" sz="3200" dirty="0" smtClean="0">
                <a:latin typeface="黑体" panose="02010609060101010101" pitchFamily="49" charset="-122"/>
                <a:ea typeface="黑体" panose="02010609060101010101" pitchFamily="49" charset="-122"/>
              </a:rPr>
              <a:t>）金融</a:t>
            </a:r>
            <a:r>
              <a:rPr lang="zh-CN" altLang="en-US" sz="3200" dirty="0">
                <a:latin typeface="黑体" panose="02010609060101010101" pitchFamily="49" charset="-122"/>
                <a:ea typeface="黑体" panose="02010609060101010101" pitchFamily="49" charset="-122"/>
              </a:rPr>
              <a:t>机构与非银行金融</a:t>
            </a:r>
            <a:r>
              <a:rPr lang="zh-CN" altLang="en-US" sz="3200" dirty="0" smtClean="0">
                <a:latin typeface="黑体" panose="02010609060101010101" pitchFamily="49" charset="-122"/>
                <a:ea typeface="黑体" panose="02010609060101010101" pitchFamily="49" charset="-122"/>
              </a:rPr>
              <a:t>机构</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910231" y="2251657"/>
            <a:ext cx="7772400" cy="2455912"/>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zh-CN" altLang="en-US" sz="2800" dirty="0" smtClean="0">
                <a:latin typeface="楷体_GB2312" pitchFamily="49" charset="-122"/>
              </a:rPr>
              <a:t>资金由多余方转移给不足方，具有投资价值的金融资产从供给方转让给需求方一般通过金融机构完成。金融机构包括</a:t>
            </a:r>
            <a:r>
              <a:rPr lang="zh-CN" altLang="en-US" sz="2800" b="1" dirty="0" smtClean="0">
                <a:solidFill>
                  <a:srgbClr val="015AD7"/>
                </a:solidFill>
                <a:latin typeface="楷体_GB2312" pitchFamily="49" charset="-122"/>
              </a:rPr>
              <a:t>银行金融机构和非银行金融机构</a:t>
            </a:r>
            <a:r>
              <a:rPr lang="zh-CN" altLang="en-US" sz="2800" dirty="0" smtClean="0">
                <a:latin typeface="楷体_GB2312" pitchFamily="49" charset="-122"/>
              </a:rPr>
              <a:t>。</a:t>
            </a:r>
            <a:endParaRPr lang="zh-CN" altLang="en-US" sz="2800" dirty="0" smtClean="0">
              <a:latin typeface="楷体_GB2312" pitchFamily="49" charset="-122"/>
              <a:cs typeface="Times New Roman" panose="02020603050405020304" pitchFamily="18" charset="0"/>
            </a:endParaRPr>
          </a:p>
          <a:p>
            <a:endParaRPr lang="en-US" altLang="zh-CN" sz="2800" dirty="0" smtClean="0">
              <a:latin typeface="楷体_GB2312" pitchFamily="49" charset="-122"/>
            </a:endParaRPr>
          </a:p>
        </p:txBody>
      </p:sp>
    </p:spTree>
    <p:extLst>
      <p:ext uri="{BB962C8B-B14F-4D97-AF65-F5344CB8AC3E}">
        <p14:creationId xmlns:p14="http://schemas.microsoft.com/office/powerpoint/2010/main" val="5556836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7519385"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a:latin typeface="黑体" panose="02010609060101010101" pitchFamily="49" charset="-122"/>
                <a:ea typeface="黑体" panose="02010609060101010101" pitchFamily="49" charset="-122"/>
              </a:rPr>
              <a:t>1.</a:t>
            </a:r>
            <a:r>
              <a:rPr lang="zh-CN" altLang="en-US" sz="3200" dirty="0">
                <a:latin typeface="黑体" panose="02010609060101010101" pitchFamily="49" charset="-122"/>
                <a:ea typeface="黑体" panose="02010609060101010101" pitchFamily="49" charset="-122"/>
              </a:rPr>
              <a:t>银行金融</a:t>
            </a:r>
            <a:r>
              <a:rPr lang="zh-CN" altLang="en-US" sz="3200" dirty="0" smtClean="0">
                <a:latin typeface="黑体" panose="02010609060101010101" pitchFamily="49" charset="-122"/>
                <a:ea typeface="黑体" panose="02010609060101010101" pitchFamily="49" charset="-122"/>
              </a:rPr>
              <a:t>机构</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1" name="Rectangle 3"/>
          <p:cNvSpPr txBox="1">
            <a:spLocks noRot="1" noChangeArrowheads="1"/>
          </p:cNvSpPr>
          <p:nvPr/>
        </p:nvSpPr>
        <p:spPr>
          <a:xfrm>
            <a:off x="1715277" y="2251657"/>
            <a:ext cx="7233634" cy="28159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en-US" sz="2800" dirty="0" smtClean="0">
                <a:latin typeface="+mn-ea"/>
              </a:rPr>
              <a:t>我国的银行主要包括中央银行、政策性银行和商业银行。 </a:t>
            </a:r>
          </a:p>
          <a:p>
            <a:pPr algn="l"/>
            <a:r>
              <a:rPr lang="zh-CN" altLang="en-US" sz="2800" dirty="0" smtClean="0">
                <a:solidFill>
                  <a:srgbClr val="015AD7"/>
                </a:solidFill>
                <a:latin typeface="+mn-ea"/>
                <a:cs typeface="Times New Roman" panose="02020603050405020304" pitchFamily="18" charset="0"/>
              </a:rPr>
              <a:t>（</a:t>
            </a:r>
            <a:r>
              <a:rPr lang="en-US" altLang="zh-CN" sz="2800" dirty="0" smtClean="0">
                <a:solidFill>
                  <a:srgbClr val="015AD7"/>
                </a:solidFill>
                <a:latin typeface="+mn-ea"/>
                <a:cs typeface="Times New Roman" panose="02020603050405020304" pitchFamily="18" charset="0"/>
              </a:rPr>
              <a:t>1</a:t>
            </a:r>
            <a:r>
              <a:rPr lang="zh-CN" altLang="en-US" sz="2800" dirty="0" smtClean="0">
                <a:solidFill>
                  <a:srgbClr val="015AD7"/>
                </a:solidFill>
                <a:latin typeface="+mn-ea"/>
                <a:cs typeface="Times New Roman" panose="02020603050405020304" pitchFamily="18" charset="0"/>
              </a:rPr>
              <a:t>）中央银行</a:t>
            </a:r>
          </a:p>
          <a:p>
            <a:pPr algn="l"/>
            <a:r>
              <a:rPr lang="zh-CN" altLang="en-US" sz="2800" dirty="0" smtClean="0">
                <a:solidFill>
                  <a:srgbClr val="015AD7"/>
                </a:solidFill>
                <a:latin typeface="+mn-ea"/>
                <a:cs typeface="Times New Roman" panose="02020603050405020304" pitchFamily="18" charset="0"/>
              </a:rPr>
              <a:t>（</a:t>
            </a:r>
            <a:r>
              <a:rPr lang="en-US" altLang="zh-CN" sz="2800" dirty="0" smtClean="0">
                <a:solidFill>
                  <a:srgbClr val="015AD7"/>
                </a:solidFill>
                <a:latin typeface="+mn-ea"/>
                <a:cs typeface="Times New Roman" panose="02020603050405020304" pitchFamily="18" charset="0"/>
              </a:rPr>
              <a:t>2</a:t>
            </a:r>
            <a:r>
              <a:rPr lang="zh-CN" altLang="en-US" sz="2800" dirty="0" smtClean="0">
                <a:solidFill>
                  <a:srgbClr val="015AD7"/>
                </a:solidFill>
                <a:latin typeface="+mn-ea"/>
                <a:cs typeface="Times New Roman" panose="02020603050405020304" pitchFamily="18" charset="0"/>
              </a:rPr>
              <a:t>）政策性银行</a:t>
            </a:r>
          </a:p>
          <a:p>
            <a:pPr algn="l"/>
            <a:r>
              <a:rPr lang="zh-CN" altLang="en-US" sz="2800" dirty="0" smtClean="0">
                <a:solidFill>
                  <a:srgbClr val="015AD7"/>
                </a:solidFill>
                <a:latin typeface="+mn-ea"/>
                <a:cs typeface="Times New Roman" panose="02020603050405020304" pitchFamily="18" charset="0"/>
              </a:rPr>
              <a:t>（</a:t>
            </a:r>
            <a:r>
              <a:rPr lang="en-US" altLang="zh-CN" sz="2800" dirty="0" smtClean="0">
                <a:solidFill>
                  <a:srgbClr val="015AD7"/>
                </a:solidFill>
                <a:latin typeface="+mn-ea"/>
                <a:cs typeface="Times New Roman" panose="02020603050405020304" pitchFamily="18" charset="0"/>
              </a:rPr>
              <a:t>3</a:t>
            </a:r>
            <a:r>
              <a:rPr lang="zh-CN" altLang="en-US" sz="2800" dirty="0" smtClean="0">
                <a:solidFill>
                  <a:srgbClr val="015AD7"/>
                </a:solidFill>
                <a:latin typeface="+mn-ea"/>
                <a:cs typeface="Times New Roman" panose="02020603050405020304" pitchFamily="18" charset="0"/>
              </a:rPr>
              <a:t>）商业银行</a:t>
            </a:r>
          </a:p>
        </p:txBody>
      </p:sp>
    </p:spTree>
    <p:extLst>
      <p:ext uri="{BB962C8B-B14F-4D97-AF65-F5344CB8AC3E}">
        <p14:creationId xmlns:p14="http://schemas.microsoft.com/office/powerpoint/2010/main" val="25661129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9440"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2"/>
          <p:cNvSpPr txBox="1">
            <a:spLocks noRot="1" noChangeArrowheads="1"/>
          </p:cNvSpPr>
          <p:nvPr/>
        </p:nvSpPr>
        <p:spPr>
          <a:xfrm>
            <a:off x="2036739" y="802057"/>
            <a:ext cx="7519385"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rPr>
              <a:t>我国三大政策性银行资金来源和用途</a:t>
            </a:r>
            <a:endParaRPr lang="zh-CN" altLang="en-US" sz="3200" dirty="0" smtClean="0">
              <a:latin typeface="宋体" panose="02010600030101010101" pitchFamily="2" charset="-122"/>
              <a:ea typeface="黑体" panose="02010609060101010101" pitchFamily="49" charset="-122"/>
            </a:endParaRPr>
          </a:p>
        </p:txBody>
      </p:sp>
      <p:grpSp>
        <p:nvGrpSpPr>
          <p:cNvPr id="23" name="Group 76"/>
          <p:cNvGrpSpPr>
            <a:grpSpLocks/>
          </p:cNvGrpSpPr>
          <p:nvPr/>
        </p:nvGrpSpPr>
        <p:grpSpPr bwMode="auto">
          <a:xfrm>
            <a:off x="1715277" y="1968688"/>
            <a:ext cx="7386883" cy="4482608"/>
            <a:chOff x="-7" y="-3"/>
            <a:chExt cx="5769" cy="1736"/>
          </a:xfrm>
        </p:grpSpPr>
        <p:grpSp>
          <p:nvGrpSpPr>
            <p:cNvPr id="24" name="Group 74"/>
            <p:cNvGrpSpPr>
              <a:grpSpLocks/>
            </p:cNvGrpSpPr>
            <p:nvPr/>
          </p:nvGrpSpPr>
          <p:grpSpPr bwMode="auto">
            <a:xfrm>
              <a:off x="-7" y="0"/>
              <a:ext cx="5766" cy="1730"/>
              <a:chOff x="-7" y="0"/>
              <a:chExt cx="5766" cy="1730"/>
            </a:xfrm>
          </p:grpSpPr>
          <p:grpSp>
            <p:nvGrpSpPr>
              <p:cNvPr id="26" name="Group 51"/>
              <p:cNvGrpSpPr>
                <a:grpSpLocks/>
              </p:cNvGrpSpPr>
              <p:nvPr/>
            </p:nvGrpSpPr>
            <p:grpSpPr bwMode="auto">
              <a:xfrm>
                <a:off x="0" y="0"/>
                <a:ext cx="1100" cy="350"/>
                <a:chOff x="0" y="0"/>
                <a:chExt cx="1100" cy="350"/>
              </a:xfrm>
            </p:grpSpPr>
            <p:sp>
              <p:nvSpPr>
                <p:cNvPr id="63" name="Rectangle 38"/>
                <p:cNvSpPr>
                  <a:spLocks noChangeArrowheads="1"/>
                </p:cNvSpPr>
                <p:nvPr/>
              </p:nvSpPr>
              <p:spPr bwMode="auto">
                <a:xfrm>
                  <a:off x="21" y="12"/>
                  <a:ext cx="1076" cy="326"/>
                </a:xfrm>
                <a:prstGeom prst="rect">
                  <a:avLst/>
                </a:prstGeom>
                <a:solidFill>
                  <a:schemeClr val="bg2">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kumimoji="1" lang="en-US" altLang="zh-CN" sz="2400" dirty="0" smtClean="0">
                    <a:solidFill>
                      <a:srgbClr val="0066FF"/>
                    </a:solidFill>
                    <a:latin typeface="宋体" panose="02010600030101010101" pitchFamily="2" charset="-122"/>
                    <a:ea typeface="宋体" panose="02010600030101010101" pitchFamily="2" charset="-122"/>
                  </a:endParaRPr>
                </a:p>
                <a:p>
                  <a:pPr algn="ctr"/>
                  <a:r>
                    <a:rPr kumimoji="1" lang="zh-CN" altLang="en-US" sz="2400" dirty="0" smtClean="0">
                      <a:solidFill>
                        <a:srgbClr val="0066FF"/>
                      </a:solidFill>
                      <a:latin typeface="宋体" panose="02010600030101010101" pitchFamily="2" charset="-122"/>
                      <a:ea typeface="宋体" panose="02010600030101010101" pitchFamily="2" charset="-122"/>
                    </a:rPr>
                    <a:t>政策性</a:t>
                  </a:r>
                  <a:endParaRPr kumimoji="1" lang="en-US" altLang="zh-CN" sz="2400" dirty="0">
                    <a:solidFill>
                      <a:srgbClr val="0066FF"/>
                    </a:solidFill>
                    <a:latin typeface="宋体" panose="02010600030101010101" pitchFamily="2" charset="-122"/>
                    <a:ea typeface="宋体" panose="02010600030101010101" pitchFamily="2" charset="-122"/>
                  </a:endParaRPr>
                </a:p>
                <a:p>
                  <a:pPr algn="ctr"/>
                  <a:r>
                    <a:rPr kumimoji="1" lang="zh-CN" altLang="en-US" sz="2400" dirty="0" smtClean="0">
                      <a:solidFill>
                        <a:srgbClr val="0066FF"/>
                      </a:solidFill>
                      <a:latin typeface="宋体" panose="02010600030101010101" pitchFamily="2" charset="-122"/>
                      <a:ea typeface="宋体" panose="02010600030101010101" pitchFamily="2" charset="-122"/>
                    </a:rPr>
                    <a:t>银行</a:t>
                  </a:r>
                  <a:endParaRPr kumimoji="1" lang="zh-CN" altLang="en-US" sz="2400" dirty="0">
                    <a:solidFill>
                      <a:srgbClr val="0066FF"/>
                    </a:solidFill>
                    <a:latin typeface="宋体" panose="02010600030101010101" pitchFamily="2" charset="-122"/>
                    <a:ea typeface="宋体" panose="02010600030101010101" pitchFamily="2" charset="-122"/>
                  </a:endParaRPr>
                </a:p>
                <a:p>
                  <a:endParaRPr kumimoji="1" lang="en-US" altLang="zh-CN" sz="2400" dirty="0">
                    <a:solidFill>
                      <a:srgbClr val="0066FF"/>
                    </a:solidFill>
                    <a:latin typeface="宋体" panose="02010600030101010101" pitchFamily="2" charset="-122"/>
                    <a:ea typeface="宋体" panose="02010600030101010101" pitchFamily="2" charset="-122"/>
                  </a:endParaRPr>
                </a:p>
              </p:txBody>
            </p:sp>
            <p:sp>
              <p:nvSpPr>
                <p:cNvPr id="64" name="Rectangle 50"/>
                <p:cNvSpPr>
                  <a:spLocks noChangeArrowheads="1"/>
                </p:cNvSpPr>
                <p:nvPr/>
              </p:nvSpPr>
              <p:spPr bwMode="auto">
                <a:xfrm>
                  <a:off x="0" y="0"/>
                  <a:ext cx="1100" cy="350"/>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7" name="Group 53"/>
              <p:cNvGrpSpPr>
                <a:grpSpLocks/>
              </p:cNvGrpSpPr>
              <p:nvPr/>
            </p:nvGrpSpPr>
            <p:grpSpPr bwMode="auto">
              <a:xfrm>
                <a:off x="1100" y="0"/>
                <a:ext cx="1716" cy="350"/>
                <a:chOff x="1100" y="0"/>
                <a:chExt cx="1716" cy="350"/>
              </a:xfrm>
            </p:grpSpPr>
            <p:sp>
              <p:nvSpPr>
                <p:cNvPr id="61" name="Rectangle 39"/>
                <p:cNvSpPr>
                  <a:spLocks noChangeArrowheads="1"/>
                </p:cNvSpPr>
                <p:nvPr/>
              </p:nvSpPr>
              <p:spPr bwMode="auto">
                <a:xfrm>
                  <a:off x="1112" y="12"/>
                  <a:ext cx="1692" cy="326"/>
                </a:xfrm>
                <a:prstGeom prst="rect">
                  <a:avLst/>
                </a:prstGeom>
                <a:solidFill>
                  <a:schemeClr val="bg2">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dirty="0" smtClean="0">
                      <a:solidFill>
                        <a:srgbClr val="0066FF"/>
                      </a:solidFill>
                      <a:latin typeface="宋体" panose="02010600030101010101" pitchFamily="2" charset="-122"/>
                    </a:rPr>
                    <a:t>   </a:t>
                  </a:r>
                  <a:endParaRPr lang="en-US" altLang="zh-CN" dirty="0" smtClean="0">
                    <a:solidFill>
                      <a:srgbClr val="0066FF"/>
                    </a:solidFill>
                    <a:latin typeface="宋体" panose="02010600030101010101" pitchFamily="2" charset="-122"/>
                  </a:endParaRPr>
                </a:p>
                <a:p>
                  <a:pPr eaLnBrk="1" hangingPunct="1"/>
                  <a:r>
                    <a:rPr lang="en-US" altLang="zh-CN" dirty="0">
                      <a:solidFill>
                        <a:srgbClr val="0066FF"/>
                      </a:solidFill>
                      <a:latin typeface="宋体" panose="02010600030101010101" pitchFamily="2" charset="-122"/>
                    </a:rPr>
                    <a:t> </a:t>
                  </a:r>
                  <a:r>
                    <a:rPr lang="en-US" altLang="zh-CN" dirty="0" smtClean="0">
                      <a:solidFill>
                        <a:srgbClr val="0066FF"/>
                      </a:solidFill>
                      <a:latin typeface="宋体" panose="02010600030101010101" pitchFamily="2" charset="-122"/>
                    </a:rPr>
                    <a:t> </a:t>
                  </a:r>
                  <a:r>
                    <a:rPr lang="zh-CN" altLang="en-US" dirty="0" smtClean="0">
                      <a:solidFill>
                        <a:srgbClr val="0066FF"/>
                      </a:solidFill>
                      <a:latin typeface="宋体" panose="02010600030101010101" pitchFamily="2" charset="-122"/>
                    </a:rPr>
                    <a:t>资金来源</a:t>
                  </a:r>
                  <a:endParaRPr lang="zh-CN" altLang="en-US" dirty="0">
                    <a:solidFill>
                      <a:srgbClr val="0066FF"/>
                    </a:solidFill>
                    <a:latin typeface="宋体" panose="02010600030101010101" pitchFamily="2" charset="-122"/>
                    <a:cs typeface="Times New Roman" panose="02020603050405020304" pitchFamily="18" charset="0"/>
                  </a:endParaRPr>
                </a:p>
                <a:p>
                  <a:endParaRPr lang="en-US" altLang="zh-CN" dirty="0">
                    <a:solidFill>
                      <a:schemeClr val="bg1"/>
                    </a:solidFill>
                  </a:endParaRPr>
                </a:p>
              </p:txBody>
            </p:sp>
            <p:sp>
              <p:nvSpPr>
                <p:cNvPr id="62" name="Rectangle 52"/>
                <p:cNvSpPr>
                  <a:spLocks noChangeArrowheads="1"/>
                </p:cNvSpPr>
                <p:nvPr/>
              </p:nvSpPr>
              <p:spPr bwMode="auto">
                <a:xfrm>
                  <a:off x="1100" y="0"/>
                  <a:ext cx="1716" cy="350"/>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8" name="Group 55"/>
              <p:cNvGrpSpPr>
                <a:grpSpLocks/>
              </p:cNvGrpSpPr>
              <p:nvPr/>
            </p:nvGrpSpPr>
            <p:grpSpPr bwMode="auto">
              <a:xfrm>
                <a:off x="2816" y="0"/>
                <a:ext cx="2943" cy="350"/>
                <a:chOff x="2816" y="0"/>
                <a:chExt cx="2943" cy="350"/>
              </a:xfrm>
            </p:grpSpPr>
            <p:sp>
              <p:nvSpPr>
                <p:cNvPr id="59" name="Rectangle 40"/>
                <p:cNvSpPr>
                  <a:spLocks noChangeArrowheads="1"/>
                </p:cNvSpPr>
                <p:nvPr/>
              </p:nvSpPr>
              <p:spPr bwMode="auto">
                <a:xfrm>
                  <a:off x="2828" y="12"/>
                  <a:ext cx="2919" cy="326"/>
                </a:xfrm>
                <a:prstGeom prst="rect">
                  <a:avLst/>
                </a:prstGeom>
                <a:solidFill>
                  <a:schemeClr val="bg2">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kumimoji="1" lang="en-US" altLang="zh-CN" sz="2400" dirty="0" smtClean="0">
                    <a:solidFill>
                      <a:srgbClr val="0066FF"/>
                    </a:solidFill>
                    <a:latin typeface="宋体" panose="02010600030101010101" pitchFamily="2" charset="-122"/>
                    <a:ea typeface="宋体" panose="02010600030101010101" pitchFamily="2" charset="-122"/>
                  </a:endParaRPr>
                </a:p>
                <a:p>
                  <a:pPr algn="ctr"/>
                  <a:r>
                    <a:rPr kumimoji="1" lang="zh-CN" altLang="en-US" sz="2400" dirty="0" smtClean="0">
                      <a:solidFill>
                        <a:srgbClr val="0066FF"/>
                      </a:solidFill>
                      <a:latin typeface="宋体" panose="02010600030101010101" pitchFamily="2" charset="-122"/>
                      <a:ea typeface="宋体" panose="02010600030101010101" pitchFamily="2" charset="-122"/>
                    </a:rPr>
                    <a:t>资金</a:t>
                  </a:r>
                  <a:r>
                    <a:rPr kumimoji="1" lang="zh-CN" altLang="en-US" sz="2400" dirty="0">
                      <a:solidFill>
                        <a:srgbClr val="0066FF"/>
                      </a:solidFill>
                      <a:latin typeface="宋体" panose="02010600030101010101" pitchFamily="2" charset="-122"/>
                      <a:ea typeface="宋体" panose="02010600030101010101" pitchFamily="2" charset="-122"/>
                    </a:rPr>
                    <a:t>运用</a:t>
                  </a:r>
                </a:p>
                <a:p>
                  <a:endParaRPr kumimoji="1" lang="en-US" altLang="zh-CN" sz="2400" dirty="0">
                    <a:solidFill>
                      <a:srgbClr val="0066FF"/>
                    </a:solidFill>
                    <a:latin typeface="宋体" panose="02010600030101010101" pitchFamily="2" charset="-122"/>
                    <a:ea typeface="宋体" panose="02010600030101010101" pitchFamily="2" charset="-122"/>
                  </a:endParaRPr>
                </a:p>
              </p:txBody>
            </p:sp>
            <p:sp>
              <p:nvSpPr>
                <p:cNvPr id="60" name="Rectangle 54"/>
                <p:cNvSpPr>
                  <a:spLocks noChangeArrowheads="1"/>
                </p:cNvSpPr>
                <p:nvPr/>
              </p:nvSpPr>
              <p:spPr bwMode="auto">
                <a:xfrm>
                  <a:off x="2816" y="0"/>
                  <a:ext cx="2943" cy="350"/>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29" name="Group 57"/>
              <p:cNvGrpSpPr>
                <a:grpSpLocks/>
              </p:cNvGrpSpPr>
              <p:nvPr/>
            </p:nvGrpSpPr>
            <p:grpSpPr bwMode="auto">
              <a:xfrm>
                <a:off x="0" y="374"/>
                <a:ext cx="1100" cy="436"/>
                <a:chOff x="0" y="374"/>
                <a:chExt cx="1100" cy="436"/>
              </a:xfrm>
            </p:grpSpPr>
            <p:sp>
              <p:nvSpPr>
                <p:cNvPr id="57" name="Rectangle 41"/>
                <p:cNvSpPr>
                  <a:spLocks noChangeArrowheads="1"/>
                </p:cNvSpPr>
                <p:nvPr/>
              </p:nvSpPr>
              <p:spPr bwMode="auto">
                <a:xfrm>
                  <a:off x="12" y="386"/>
                  <a:ext cx="1076" cy="412"/>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en-US" altLang="zh-CN" dirty="0" smtClean="0">
                    <a:latin typeface="宋体" panose="02010600030101010101" pitchFamily="2" charset="-122"/>
                  </a:endParaRPr>
                </a:p>
                <a:p>
                  <a:pPr eaLnBrk="1" hangingPunct="1"/>
                  <a:r>
                    <a:rPr lang="zh-CN" altLang="en-US" dirty="0" smtClean="0">
                      <a:latin typeface="宋体" panose="02010600030101010101" pitchFamily="2" charset="-122"/>
                    </a:rPr>
                    <a:t>国家</a:t>
                  </a:r>
                  <a:r>
                    <a:rPr lang="zh-CN" altLang="en-US" dirty="0">
                      <a:latin typeface="宋体" panose="02010600030101010101" pitchFamily="2" charset="-122"/>
                    </a:rPr>
                    <a:t>开发银行</a:t>
                  </a:r>
                </a:p>
                <a:p>
                  <a:pPr eaLnBrk="1" hangingPunct="1"/>
                  <a:endParaRPr lang="en-US" altLang="zh-CN" dirty="0">
                    <a:latin typeface="宋体" panose="02010600030101010101" pitchFamily="2" charset="-122"/>
                  </a:endParaRPr>
                </a:p>
              </p:txBody>
            </p:sp>
            <p:sp>
              <p:nvSpPr>
                <p:cNvPr id="58" name="Rectangle 56"/>
                <p:cNvSpPr>
                  <a:spLocks noChangeArrowheads="1"/>
                </p:cNvSpPr>
                <p:nvPr/>
              </p:nvSpPr>
              <p:spPr bwMode="auto">
                <a:xfrm>
                  <a:off x="0" y="374"/>
                  <a:ext cx="1100" cy="436"/>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30" name="Group 59"/>
              <p:cNvGrpSpPr>
                <a:grpSpLocks/>
              </p:cNvGrpSpPr>
              <p:nvPr/>
            </p:nvGrpSpPr>
            <p:grpSpPr bwMode="auto">
              <a:xfrm>
                <a:off x="1100" y="374"/>
                <a:ext cx="1716" cy="436"/>
                <a:chOff x="1100" y="374"/>
                <a:chExt cx="1716" cy="436"/>
              </a:xfrm>
            </p:grpSpPr>
            <p:sp>
              <p:nvSpPr>
                <p:cNvPr id="55" name="Rectangle 42"/>
                <p:cNvSpPr>
                  <a:spLocks noChangeArrowheads="1"/>
                </p:cNvSpPr>
                <p:nvPr/>
              </p:nvSpPr>
              <p:spPr bwMode="auto">
                <a:xfrm>
                  <a:off x="1112" y="386"/>
                  <a:ext cx="1692" cy="412"/>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just"/>
                  <a:r>
                    <a:rPr kumimoji="1" lang="zh-CN" altLang="en-US" dirty="0">
                      <a:latin typeface="宋体" panose="02010600030101010101" pitchFamily="2" charset="-122"/>
                      <a:ea typeface="宋体" panose="02010600030101010101" pitchFamily="2" charset="-122"/>
                    </a:rPr>
                    <a:t>主要依靠向金融机构发行债券</a:t>
                  </a:r>
                </a:p>
                <a:p>
                  <a:pPr algn="just"/>
                  <a:endParaRPr kumimoji="1" lang="en-US" altLang="zh-CN" dirty="0">
                    <a:latin typeface="宋体" panose="02010600030101010101" pitchFamily="2" charset="-122"/>
                    <a:ea typeface="宋体" panose="02010600030101010101" pitchFamily="2" charset="-122"/>
                  </a:endParaRPr>
                </a:p>
              </p:txBody>
            </p:sp>
            <p:sp>
              <p:nvSpPr>
                <p:cNvPr id="56" name="Rectangle 58"/>
                <p:cNvSpPr>
                  <a:spLocks noChangeArrowheads="1"/>
                </p:cNvSpPr>
                <p:nvPr/>
              </p:nvSpPr>
              <p:spPr bwMode="auto">
                <a:xfrm>
                  <a:off x="1100" y="374"/>
                  <a:ext cx="1716" cy="436"/>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31" name="Group 61"/>
              <p:cNvGrpSpPr>
                <a:grpSpLocks/>
              </p:cNvGrpSpPr>
              <p:nvPr/>
            </p:nvGrpSpPr>
            <p:grpSpPr bwMode="auto">
              <a:xfrm>
                <a:off x="2816" y="374"/>
                <a:ext cx="2943" cy="436"/>
                <a:chOff x="2816" y="374"/>
                <a:chExt cx="2943" cy="436"/>
              </a:xfrm>
            </p:grpSpPr>
            <p:sp>
              <p:nvSpPr>
                <p:cNvPr id="53" name="Rectangle 43"/>
                <p:cNvSpPr>
                  <a:spLocks noChangeArrowheads="1"/>
                </p:cNvSpPr>
                <p:nvPr/>
              </p:nvSpPr>
              <p:spPr bwMode="auto">
                <a:xfrm>
                  <a:off x="2828" y="386"/>
                  <a:ext cx="2919" cy="412"/>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r>
                    <a:rPr lang="zh-CN" altLang="en-US" sz="1800" dirty="0">
                      <a:latin typeface="宋体" panose="02010600030101010101" pitchFamily="2" charset="-122"/>
                    </a:rPr>
                    <a:t>用于制约经济发展的</a:t>
                  </a:r>
                  <a:r>
                    <a:rPr lang="zh-CN" altLang="en-US" sz="1800" dirty="0"/>
                    <a:t>“</a:t>
                  </a:r>
                  <a:r>
                    <a:rPr lang="zh-CN" altLang="en-US" sz="1800" dirty="0">
                      <a:latin typeface="宋体" panose="02010600030101010101" pitchFamily="2" charset="-122"/>
                    </a:rPr>
                    <a:t>瓶颈</a:t>
                  </a:r>
                  <a:r>
                    <a:rPr lang="zh-CN" altLang="en-US" sz="1800" dirty="0"/>
                    <a:t>”</a:t>
                  </a:r>
                  <a:r>
                    <a:rPr lang="zh-CN" altLang="en-US" sz="1800" dirty="0">
                      <a:latin typeface="宋体" panose="02010600030101010101" pitchFamily="2" charset="-122"/>
                    </a:rPr>
                    <a:t>的项目；直接用于支柱产业的重大项目；高新技术在经济领域应用的重大项目；跨地区重大政策性项目等。</a:t>
                  </a:r>
                  <a:endParaRPr lang="zh-CN" altLang="en-US" sz="1800" dirty="0"/>
                </a:p>
              </p:txBody>
            </p:sp>
            <p:sp>
              <p:nvSpPr>
                <p:cNvPr id="54" name="Rectangle 60"/>
                <p:cNvSpPr>
                  <a:spLocks noChangeArrowheads="1"/>
                </p:cNvSpPr>
                <p:nvPr/>
              </p:nvSpPr>
              <p:spPr bwMode="auto">
                <a:xfrm>
                  <a:off x="2816" y="374"/>
                  <a:ext cx="2943" cy="436"/>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32" name="Group 63"/>
              <p:cNvGrpSpPr>
                <a:grpSpLocks/>
              </p:cNvGrpSpPr>
              <p:nvPr/>
            </p:nvGrpSpPr>
            <p:grpSpPr bwMode="auto">
              <a:xfrm>
                <a:off x="-3" y="834"/>
                <a:ext cx="1110" cy="436"/>
                <a:chOff x="-3" y="834"/>
                <a:chExt cx="1110" cy="436"/>
              </a:xfrm>
            </p:grpSpPr>
            <p:sp>
              <p:nvSpPr>
                <p:cNvPr id="51" name="Rectangle 44"/>
                <p:cNvSpPr>
                  <a:spLocks noChangeArrowheads="1"/>
                </p:cNvSpPr>
                <p:nvPr/>
              </p:nvSpPr>
              <p:spPr bwMode="auto">
                <a:xfrm>
                  <a:off x="-3" y="853"/>
                  <a:ext cx="1110" cy="412"/>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en-US" altLang="zh-CN" dirty="0" smtClean="0">
                    <a:latin typeface="宋体" panose="02010600030101010101" pitchFamily="2" charset="-122"/>
                  </a:endParaRPr>
                </a:p>
                <a:p>
                  <a:pPr eaLnBrk="1" hangingPunct="1"/>
                  <a:r>
                    <a:rPr lang="zh-CN" altLang="en-US" dirty="0" smtClean="0">
                      <a:latin typeface="宋体" panose="02010600030101010101" pitchFamily="2" charset="-122"/>
                    </a:rPr>
                    <a:t>中国</a:t>
                  </a:r>
                  <a:r>
                    <a:rPr lang="zh-CN" altLang="en-US" dirty="0">
                      <a:latin typeface="宋体" panose="02010600030101010101" pitchFamily="2" charset="-122"/>
                    </a:rPr>
                    <a:t>进出口银行</a:t>
                  </a:r>
                </a:p>
                <a:p>
                  <a:endParaRPr lang="en-US" altLang="zh-CN" b="1" dirty="0"/>
                </a:p>
              </p:txBody>
            </p:sp>
            <p:sp>
              <p:nvSpPr>
                <p:cNvPr id="52" name="Rectangle 62"/>
                <p:cNvSpPr>
                  <a:spLocks noChangeArrowheads="1"/>
                </p:cNvSpPr>
                <p:nvPr/>
              </p:nvSpPr>
              <p:spPr bwMode="auto">
                <a:xfrm>
                  <a:off x="0" y="834"/>
                  <a:ext cx="1100" cy="436"/>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33" name="Group 65"/>
              <p:cNvGrpSpPr>
                <a:grpSpLocks/>
              </p:cNvGrpSpPr>
              <p:nvPr/>
            </p:nvGrpSpPr>
            <p:grpSpPr bwMode="auto">
              <a:xfrm>
                <a:off x="1100" y="834"/>
                <a:ext cx="1716" cy="436"/>
                <a:chOff x="1100" y="834"/>
                <a:chExt cx="1716" cy="436"/>
              </a:xfrm>
            </p:grpSpPr>
            <p:sp>
              <p:nvSpPr>
                <p:cNvPr id="49" name="Rectangle 45"/>
                <p:cNvSpPr>
                  <a:spLocks noChangeArrowheads="1"/>
                </p:cNvSpPr>
                <p:nvPr/>
              </p:nvSpPr>
              <p:spPr bwMode="auto">
                <a:xfrm>
                  <a:off x="1112" y="846"/>
                  <a:ext cx="1692" cy="412"/>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just"/>
                  <a:r>
                    <a:rPr kumimoji="1" lang="zh-CN" altLang="en-US" dirty="0">
                      <a:latin typeface="宋体" panose="02010600030101010101" pitchFamily="2" charset="-122"/>
                      <a:ea typeface="宋体" panose="02010600030101010101" pitchFamily="2" charset="-122"/>
                    </a:rPr>
                    <a:t>财政拨款，发行政策性金融债券，在国际金融市场筹措资金</a:t>
                  </a:r>
                </a:p>
              </p:txBody>
            </p:sp>
            <p:sp>
              <p:nvSpPr>
                <p:cNvPr id="50" name="Rectangle 64"/>
                <p:cNvSpPr>
                  <a:spLocks noChangeArrowheads="1"/>
                </p:cNvSpPr>
                <p:nvPr/>
              </p:nvSpPr>
              <p:spPr bwMode="auto">
                <a:xfrm>
                  <a:off x="1100" y="834"/>
                  <a:ext cx="1716" cy="436"/>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34" name="Group 67"/>
              <p:cNvGrpSpPr>
                <a:grpSpLocks/>
              </p:cNvGrpSpPr>
              <p:nvPr/>
            </p:nvGrpSpPr>
            <p:grpSpPr bwMode="auto">
              <a:xfrm>
                <a:off x="2816" y="834"/>
                <a:ext cx="2943" cy="436"/>
                <a:chOff x="2816" y="834"/>
                <a:chExt cx="2943" cy="436"/>
              </a:xfrm>
            </p:grpSpPr>
            <p:sp>
              <p:nvSpPr>
                <p:cNvPr id="47" name="Rectangle 46"/>
                <p:cNvSpPr>
                  <a:spLocks noChangeArrowheads="1"/>
                </p:cNvSpPr>
                <p:nvPr/>
              </p:nvSpPr>
              <p:spPr bwMode="auto">
                <a:xfrm>
                  <a:off x="2828" y="846"/>
                  <a:ext cx="2919" cy="412"/>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r>
                    <a:rPr lang="zh-CN" altLang="en-US" sz="1800" dirty="0">
                      <a:latin typeface="宋体" panose="02010600030101010101" pitchFamily="2" charset="-122"/>
                    </a:rPr>
                    <a:t>为机电产品和成套设备等资本性货物出口提供出口信贷；办理与机电产品出口有关的各种贷款以及出口信贷保险和担保业务。</a:t>
                  </a:r>
                  <a:endParaRPr lang="zh-CN" altLang="en-US" sz="1800" dirty="0"/>
                </a:p>
              </p:txBody>
            </p:sp>
            <p:sp>
              <p:nvSpPr>
                <p:cNvPr id="48" name="Rectangle 66"/>
                <p:cNvSpPr>
                  <a:spLocks noChangeArrowheads="1"/>
                </p:cNvSpPr>
                <p:nvPr/>
              </p:nvSpPr>
              <p:spPr bwMode="auto">
                <a:xfrm>
                  <a:off x="2816" y="834"/>
                  <a:ext cx="2943" cy="436"/>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35" name="Group 69"/>
              <p:cNvGrpSpPr>
                <a:grpSpLocks/>
              </p:cNvGrpSpPr>
              <p:nvPr/>
            </p:nvGrpSpPr>
            <p:grpSpPr bwMode="auto">
              <a:xfrm>
                <a:off x="-7" y="1294"/>
                <a:ext cx="1107" cy="436"/>
                <a:chOff x="-7" y="1294"/>
                <a:chExt cx="1107" cy="436"/>
              </a:xfrm>
            </p:grpSpPr>
            <p:sp>
              <p:nvSpPr>
                <p:cNvPr id="45" name="Rectangle 47"/>
                <p:cNvSpPr>
                  <a:spLocks noChangeArrowheads="1"/>
                </p:cNvSpPr>
                <p:nvPr/>
              </p:nvSpPr>
              <p:spPr bwMode="auto">
                <a:xfrm>
                  <a:off x="-7" y="1306"/>
                  <a:ext cx="1095" cy="41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en-US" altLang="zh-CN" dirty="0" smtClean="0">
                    <a:latin typeface="宋体" panose="02010600030101010101" pitchFamily="2" charset="-122"/>
                  </a:endParaRPr>
                </a:p>
                <a:p>
                  <a:pPr eaLnBrk="1" hangingPunct="1"/>
                  <a:r>
                    <a:rPr lang="zh-CN" altLang="en-US" dirty="0" smtClean="0">
                      <a:latin typeface="宋体" panose="02010600030101010101" pitchFamily="2" charset="-122"/>
                    </a:rPr>
                    <a:t>中国</a:t>
                  </a:r>
                  <a:r>
                    <a:rPr lang="zh-CN" altLang="en-US" dirty="0">
                      <a:latin typeface="宋体" panose="02010600030101010101" pitchFamily="2" charset="-122"/>
                    </a:rPr>
                    <a:t>农业发展银行</a:t>
                  </a:r>
                  <a:endParaRPr lang="zh-CN" altLang="en-US" dirty="0">
                    <a:latin typeface="宋体" panose="02010600030101010101" pitchFamily="2" charset="-122"/>
                    <a:cs typeface="Times New Roman" panose="02020603050405020304" pitchFamily="18" charset="0"/>
                  </a:endParaRPr>
                </a:p>
                <a:p>
                  <a:endParaRPr lang="en-US" altLang="zh-CN" dirty="0"/>
                </a:p>
              </p:txBody>
            </p:sp>
            <p:sp>
              <p:nvSpPr>
                <p:cNvPr id="46" name="Rectangle 68"/>
                <p:cNvSpPr>
                  <a:spLocks noChangeArrowheads="1"/>
                </p:cNvSpPr>
                <p:nvPr/>
              </p:nvSpPr>
              <p:spPr bwMode="auto">
                <a:xfrm>
                  <a:off x="0" y="1294"/>
                  <a:ext cx="1100" cy="436"/>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39" name="Group 71"/>
              <p:cNvGrpSpPr>
                <a:grpSpLocks/>
              </p:cNvGrpSpPr>
              <p:nvPr/>
            </p:nvGrpSpPr>
            <p:grpSpPr bwMode="auto">
              <a:xfrm>
                <a:off x="1100" y="1294"/>
                <a:ext cx="1716" cy="436"/>
                <a:chOff x="1100" y="1294"/>
                <a:chExt cx="1716" cy="436"/>
              </a:xfrm>
            </p:grpSpPr>
            <p:sp>
              <p:nvSpPr>
                <p:cNvPr id="43" name="Rectangle 48"/>
                <p:cNvSpPr>
                  <a:spLocks noChangeArrowheads="1"/>
                </p:cNvSpPr>
                <p:nvPr/>
              </p:nvSpPr>
              <p:spPr bwMode="auto">
                <a:xfrm>
                  <a:off x="1112" y="1306"/>
                  <a:ext cx="1692" cy="412"/>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just"/>
                  <a:r>
                    <a:rPr kumimoji="1" lang="zh-CN" altLang="en-US" sz="1700" dirty="0">
                      <a:latin typeface="宋体" panose="02010600030101010101" pitchFamily="2" charset="-122"/>
                      <a:ea typeface="宋体" panose="02010600030101010101" pitchFamily="2" charset="-122"/>
                    </a:rPr>
                    <a:t>中国人民银行的再贷款为主，同时发行少量的政策性金融债券</a:t>
                  </a:r>
                </a:p>
              </p:txBody>
            </p:sp>
            <p:sp>
              <p:nvSpPr>
                <p:cNvPr id="44" name="Rectangle 70"/>
                <p:cNvSpPr>
                  <a:spLocks noChangeArrowheads="1"/>
                </p:cNvSpPr>
                <p:nvPr/>
              </p:nvSpPr>
              <p:spPr bwMode="auto">
                <a:xfrm>
                  <a:off x="1100" y="1294"/>
                  <a:ext cx="1716" cy="436"/>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nvGrpSpPr>
              <p:cNvPr id="40" name="Group 73"/>
              <p:cNvGrpSpPr>
                <a:grpSpLocks/>
              </p:cNvGrpSpPr>
              <p:nvPr/>
            </p:nvGrpSpPr>
            <p:grpSpPr bwMode="auto">
              <a:xfrm>
                <a:off x="2816" y="1294"/>
                <a:ext cx="2943" cy="436"/>
                <a:chOff x="2816" y="1294"/>
                <a:chExt cx="2943" cy="436"/>
              </a:xfrm>
            </p:grpSpPr>
            <p:sp>
              <p:nvSpPr>
                <p:cNvPr id="41" name="Rectangle 49"/>
                <p:cNvSpPr>
                  <a:spLocks noChangeArrowheads="1"/>
                </p:cNvSpPr>
                <p:nvPr/>
              </p:nvSpPr>
              <p:spPr bwMode="auto">
                <a:xfrm>
                  <a:off x="2828" y="1306"/>
                  <a:ext cx="2919" cy="412"/>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eaLnBrk="1" hangingPunct="1"/>
                  <a:endParaRPr lang="en-US" altLang="zh-CN" sz="1700" dirty="0">
                    <a:latin typeface="宋体" panose="02010600030101010101" pitchFamily="2" charset="-122"/>
                  </a:endParaRPr>
                </a:p>
                <a:p>
                  <a:pPr algn="just" eaLnBrk="1" hangingPunct="1"/>
                  <a:r>
                    <a:rPr lang="zh-CN" altLang="en-US" sz="1600" dirty="0">
                      <a:latin typeface="宋体" panose="02010600030101010101" pitchFamily="2" charset="-122"/>
                    </a:rPr>
                    <a:t>办理粮食、棉花、油料等主要农副产品的国家专项储备和收购贷款；办理扶贫贷款和农业综合开发贷款和小型农、林、水基本建设以及技术改造贷款。</a:t>
                  </a:r>
                  <a:endParaRPr lang="zh-CN" altLang="en-US" sz="1600" dirty="0">
                    <a:latin typeface="宋体" panose="02010600030101010101" pitchFamily="2" charset="-122"/>
                    <a:cs typeface="Times New Roman" panose="02020603050405020304" pitchFamily="18" charset="0"/>
                  </a:endParaRPr>
                </a:p>
                <a:p>
                  <a:pPr algn="just"/>
                  <a:endParaRPr lang="en-US" altLang="zh-CN" sz="1700" dirty="0"/>
                </a:p>
              </p:txBody>
            </p:sp>
            <p:sp>
              <p:nvSpPr>
                <p:cNvPr id="42" name="Rectangle 72"/>
                <p:cNvSpPr>
                  <a:spLocks noChangeArrowheads="1"/>
                </p:cNvSpPr>
                <p:nvPr/>
              </p:nvSpPr>
              <p:spPr bwMode="auto">
                <a:xfrm>
                  <a:off x="2816" y="1294"/>
                  <a:ext cx="2943" cy="436"/>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grpSp>
        <p:sp>
          <p:nvSpPr>
            <p:cNvPr id="25" name="Rectangle 75"/>
            <p:cNvSpPr>
              <a:spLocks noChangeArrowheads="1"/>
            </p:cNvSpPr>
            <p:nvPr/>
          </p:nvSpPr>
          <p:spPr bwMode="auto">
            <a:xfrm>
              <a:off x="-3" y="-3"/>
              <a:ext cx="5765" cy="1736"/>
            </a:xfrm>
            <a:prstGeom prst="rect">
              <a:avLst/>
            </a:prstGeom>
            <a:noFill/>
            <a:ln w="9525">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endParaRPr lang="zh-CN" altLang="en-US"/>
            </a:p>
          </p:txBody>
        </p:sp>
      </p:grpSp>
    </p:spTree>
    <p:extLst>
      <p:ext uri="{BB962C8B-B14F-4D97-AF65-F5344CB8AC3E}">
        <p14:creationId xmlns:p14="http://schemas.microsoft.com/office/powerpoint/2010/main" val="3026835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7519385"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3200" dirty="0" smtClean="0">
                <a:latin typeface="黑体" panose="02010609060101010101" pitchFamily="49" charset="-122"/>
                <a:ea typeface="黑体" panose="02010609060101010101" pitchFamily="49" charset="-122"/>
              </a:rPr>
              <a:t>2.</a:t>
            </a:r>
            <a:r>
              <a:rPr lang="zh-CN" altLang="en-US" sz="3200" dirty="0">
                <a:latin typeface="黑体" panose="02010609060101010101" pitchFamily="49" charset="-122"/>
                <a:ea typeface="黑体" panose="02010609060101010101" pitchFamily="49" charset="-122"/>
              </a:rPr>
              <a:t>非银行金融</a:t>
            </a:r>
            <a:r>
              <a:rPr lang="zh-CN" altLang="en-US" sz="3200" dirty="0" smtClean="0">
                <a:latin typeface="黑体" panose="02010609060101010101" pitchFamily="49" charset="-122"/>
                <a:ea typeface="黑体" panose="02010609060101010101" pitchFamily="49" charset="-122"/>
              </a:rPr>
              <a:t>机构</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910231" y="2238777"/>
            <a:ext cx="7772400" cy="238390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en-US" sz="2800" dirty="0" smtClean="0">
                <a:latin typeface="+mn-ea"/>
                <a:cs typeface="Times New Roman" panose="02020603050405020304" pitchFamily="18" charset="0"/>
              </a:rPr>
              <a:t>（</a:t>
            </a:r>
            <a:r>
              <a:rPr lang="en-US" altLang="zh-CN" sz="2800" dirty="0" smtClean="0">
                <a:latin typeface="+mn-ea"/>
                <a:cs typeface="Times New Roman" panose="02020603050405020304" pitchFamily="18" charset="0"/>
              </a:rPr>
              <a:t>1</a:t>
            </a:r>
            <a:r>
              <a:rPr lang="zh-CN" altLang="en-US" sz="2800" dirty="0" smtClean="0">
                <a:latin typeface="+mn-ea"/>
                <a:cs typeface="Times New Roman" panose="02020603050405020304" pitchFamily="18" charset="0"/>
              </a:rPr>
              <a:t>）财务公司 </a:t>
            </a:r>
          </a:p>
          <a:p>
            <a:pPr algn="l"/>
            <a:r>
              <a:rPr lang="zh-CN" altLang="en-US" sz="2800" dirty="0" smtClean="0">
                <a:latin typeface="+mn-ea"/>
                <a:cs typeface="Times New Roman" panose="02020603050405020304" pitchFamily="18" charset="0"/>
              </a:rPr>
              <a:t>（</a:t>
            </a:r>
            <a:r>
              <a:rPr lang="en-US" altLang="zh-CN" sz="2800" dirty="0" smtClean="0">
                <a:latin typeface="+mn-ea"/>
                <a:cs typeface="Times New Roman" panose="02020603050405020304" pitchFamily="18" charset="0"/>
              </a:rPr>
              <a:t>2</a:t>
            </a:r>
            <a:r>
              <a:rPr lang="zh-CN" altLang="en-US" sz="2800" dirty="0" smtClean="0">
                <a:latin typeface="+mn-ea"/>
                <a:cs typeface="Times New Roman" panose="02020603050405020304" pitchFamily="18" charset="0"/>
              </a:rPr>
              <a:t>）金融租赁公司</a:t>
            </a:r>
          </a:p>
          <a:p>
            <a:pPr algn="l"/>
            <a:r>
              <a:rPr lang="zh-CN" altLang="en-US" sz="2800" dirty="0" smtClean="0">
                <a:latin typeface="+mn-ea"/>
                <a:cs typeface="Times New Roman" panose="02020603050405020304" pitchFamily="18" charset="0"/>
              </a:rPr>
              <a:t>（</a:t>
            </a:r>
            <a:r>
              <a:rPr lang="en-US" altLang="zh-CN" sz="2800" dirty="0" smtClean="0">
                <a:latin typeface="+mn-ea"/>
                <a:cs typeface="Times New Roman" panose="02020603050405020304" pitchFamily="18" charset="0"/>
              </a:rPr>
              <a:t>3</a:t>
            </a:r>
            <a:r>
              <a:rPr lang="zh-CN" altLang="en-US" sz="2800" dirty="0" smtClean="0">
                <a:latin typeface="+mn-ea"/>
                <a:cs typeface="Times New Roman" panose="02020603050405020304" pitchFamily="18" charset="0"/>
              </a:rPr>
              <a:t>）信托投资公司</a:t>
            </a:r>
            <a:r>
              <a:rPr lang="zh-CN" altLang="en-US" sz="2800" dirty="0" smtClean="0">
                <a:latin typeface="+mn-ea"/>
              </a:rPr>
              <a:t> </a:t>
            </a:r>
            <a:endParaRPr lang="zh-CN" altLang="en-US" sz="2800" dirty="0" smtClean="0">
              <a:latin typeface="+mn-ea"/>
              <a:cs typeface="Times New Roman" panose="02020603050405020304" pitchFamily="18" charset="0"/>
            </a:endParaRPr>
          </a:p>
          <a:p>
            <a:pPr algn="l"/>
            <a:r>
              <a:rPr lang="zh-CN" altLang="en-US" sz="2800" dirty="0" smtClean="0">
                <a:latin typeface="+mn-ea"/>
              </a:rPr>
              <a:t>（</a:t>
            </a:r>
            <a:r>
              <a:rPr lang="en-US" altLang="zh-CN" sz="2800" dirty="0" smtClean="0">
                <a:latin typeface="+mn-ea"/>
              </a:rPr>
              <a:t>4</a:t>
            </a:r>
            <a:r>
              <a:rPr lang="zh-CN" altLang="en-US" sz="2800" dirty="0" smtClean="0">
                <a:latin typeface="+mn-ea"/>
              </a:rPr>
              <a:t>）金融资产管理公司</a:t>
            </a:r>
            <a:endParaRPr lang="zh-CN" altLang="en-US" dirty="0" smtClean="0">
              <a:latin typeface="+mn-ea"/>
            </a:endParaRPr>
          </a:p>
        </p:txBody>
      </p:sp>
    </p:spTree>
    <p:extLst>
      <p:ext uri="{BB962C8B-B14F-4D97-AF65-F5344CB8AC3E}">
        <p14:creationId xmlns:p14="http://schemas.microsoft.com/office/powerpoint/2010/main" val="34214997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7519385"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cs typeface="Times New Roman" panose="02020603050405020304" pitchFamily="18" charset="0"/>
              </a:rPr>
              <a:t>（一）金融市场</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1" name="Rectangle 3"/>
          <p:cNvSpPr txBox="1">
            <a:spLocks noRot="1" noChangeArrowheads="1"/>
          </p:cNvSpPr>
          <p:nvPr/>
        </p:nvSpPr>
        <p:spPr>
          <a:xfrm>
            <a:off x="1837117" y="2212268"/>
            <a:ext cx="7772400" cy="279779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buFontTx/>
              <a:buNone/>
            </a:pPr>
            <a:r>
              <a:rPr lang="en-US" altLang="zh-CN" sz="2800" dirty="0" smtClean="0">
                <a:latin typeface="黑体" panose="02010609060101010101" pitchFamily="49" charset="-122"/>
                <a:ea typeface="黑体" panose="02010609060101010101" pitchFamily="49" charset="-122"/>
              </a:rPr>
              <a:t>1.</a:t>
            </a:r>
            <a:r>
              <a:rPr lang="zh-CN" altLang="en-US" sz="2800" dirty="0" smtClean="0">
                <a:latin typeface="黑体" panose="02010609060101010101" pitchFamily="49" charset="-122"/>
                <a:ea typeface="黑体" panose="02010609060101010101" pitchFamily="49" charset="-122"/>
              </a:rPr>
              <a:t>金融市场概念 </a:t>
            </a:r>
          </a:p>
          <a:p>
            <a:pPr algn="l"/>
            <a:r>
              <a:rPr lang="zh-CN" altLang="en-US" sz="2800" dirty="0" smtClean="0">
                <a:solidFill>
                  <a:srgbClr val="0066FF"/>
                </a:solidFill>
                <a:latin typeface="楷体_GB2312" pitchFamily="49" charset="-122"/>
              </a:rPr>
              <a:t>金融市场</a:t>
            </a:r>
            <a:r>
              <a:rPr lang="zh-CN" altLang="en-US" sz="2800" dirty="0" smtClean="0">
                <a:latin typeface="楷体_GB2312" pitchFamily="49" charset="-122"/>
              </a:rPr>
              <a:t>是指资金供求双方以金融工具进行交易而融通资金的市场。包括货币资金交易、黄金、外汇买卖金融市场以及金融机构之间的同业拆借等交易市场。</a:t>
            </a:r>
          </a:p>
          <a:p>
            <a:pPr algn="l"/>
            <a:endParaRPr lang="en-US" altLang="zh-CN" sz="2800" dirty="0" smtClean="0">
              <a:latin typeface="楷体_GB2312" pitchFamily="49" charset="-122"/>
            </a:endParaRPr>
          </a:p>
        </p:txBody>
      </p:sp>
    </p:spTree>
    <p:extLst>
      <p:ext uri="{BB962C8B-B14F-4D97-AF65-F5344CB8AC3E}">
        <p14:creationId xmlns:p14="http://schemas.microsoft.com/office/powerpoint/2010/main" val="38026524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7519385"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cs typeface="Times New Roman" panose="02020603050405020304" pitchFamily="18" charset="0"/>
              </a:rPr>
              <a:t>（一）金融市场</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783724" y="2069452"/>
            <a:ext cx="7772400" cy="31851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buFontTx/>
              <a:buNone/>
            </a:pPr>
            <a:r>
              <a:rPr lang="en-US" altLang="zh-CN" sz="2800" dirty="0" smtClean="0">
                <a:latin typeface="黑体" panose="02010609060101010101" pitchFamily="49" charset="-122"/>
                <a:ea typeface="黑体" panose="02010609060101010101" pitchFamily="49" charset="-122"/>
              </a:rPr>
              <a:t>2.</a:t>
            </a:r>
            <a:r>
              <a:rPr lang="zh-CN" altLang="en-US" sz="2800" dirty="0" smtClean="0">
                <a:latin typeface="黑体" panose="02010609060101010101" pitchFamily="49" charset="-122"/>
                <a:ea typeface="黑体" panose="02010609060101010101" pitchFamily="49" charset="-122"/>
              </a:rPr>
              <a:t>金融市场的功效 </a:t>
            </a:r>
            <a:endParaRPr lang="en-US" altLang="zh-CN" sz="2800" dirty="0" smtClean="0">
              <a:latin typeface="黑体" panose="02010609060101010101" pitchFamily="49" charset="-122"/>
              <a:ea typeface="黑体" panose="02010609060101010101" pitchFamily="49" charset="-122"/>
            </a:endParaRPr>
          </a:p>
          <a:p>
            <a:pPr algn="just"/>
            <a:r>
              <a:rPr lang="en-US" altLang="zh-CN" sz="2800" dirty="0" smtClean="0">
                <a:latin typeface="楷体_GB2312" pitchFamily="49" charset="-122"/>
              </a:rPr>
              <a:t>(1</a:t>
            </a:r>
            <a:r>
              <a:rPr lang="zh-CN" altLang="en-US" sz="2800" dirty="0" smtClean="0">
                <a:latin typeface="楷体_GB2312" pitchFamily="49" charset="-122"/>
              </a:rPr>
              <a:t>）便利筹资和投资，为投资者的闲置资金找到了兼顾安全性、流动性、收益性的投资场所和为筹资者提供了灵活多样的融资场所；  </a:t>
            </a:r>
            <a:endParaRPr lang="zh-CN" altLang="en-US" sz="2800" dirty="0" smtClean="0">
              <a:latin typeface="楷体_GB2312" pitchFamily="49" charset="-122"/>
              <a:cs typeface="Times New Roman" panose="02020603050405020304" pitchFamily="18" charset="0"/>
            </a:endParaRPr>
          </a:p>
          <a:p>
            <a:pPr algn="just"/>
            <a:r>
              <a:rPr lang="zh-CN" altLang="en-US" sz="2800" dirty="0" smtClean="0">
                <a:latin typeface="楷体_GB2312" pitchFamily="49" charset="-122"/>
              </a:rPr>
              <a:t>（</a:t>
            </a:r>
            <a:r>
              <a:rPr lang="en-US" altLang="zh-CN" sz="2800" dirty="0" smtClean="0">
                <a:latin typeface="楷体_GB2312" pitchFamily="49" charset="-122"/>
              </a:rPr>
              <a:t>2</a:t>
            </a:r>
            <a:r>
              <a:rPr lang="zh-CN" altLang="en-US" sz="2800" dirty="0" smtClean="0">
                <a:latin typeface="楷体_GB2312" pitchFamily="49" charset="-122"/>
              </a:rPr>
              <a:t>）合理配置社会资源、提高资源效率，使资本流动和社会生产实现均衡；</a:t>
            </a:r>
            <a:endParaRPr lang="zh-CN" altLang="en-US" sz="2800" dirty="0" smtClean="0">
              <a:latin typeface="楷体_GB2312" pitchFamily="49" charset="-122"/>
              <a:cs typeface="Times New Roman" panose="02020603050405020304" pitchFamily="18" charset="0"/>
            </a:endParaRPr>
          </a:p>
          <a:p>
            <a:endParaRPr lang="en-US" altLang="zh-CN" dirty="0" smtClean="0">
              <a:latin typeface="楷体_GB2312" pitchFamily="49" charset="-122"/>
            </a:endParaRPr>
          </a:p>
        </p:txBody>
      </p:sp>
    </p:spTree>
    <p:extLst>
      <p:ext uri="{BB962C8B-B14F-4D97-AF65-F5344CB8AC3E}">
        <p14:creationId xmlns:p14="http://schemas.microsoft.com/office/powerpoint/2010/main" val="9483929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7519385"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cs typeface="Times New Roman" panose="02020603050405020304" pitchFamily="18" charset="0"/>
              </a:rPr>
              <a:t>（一）金融市场</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783724" y="2069452"/>
            <a:ext cx="7772400" cy="3185128"/>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buFontTx/>
              <a:buNone/>
            </a:pPr>
            <a:r>
              <a:rPr lang="en-US" altLang="zh-CN" sz="2800" dirty="0" smtClean="0">
                <a:latin typeface="黑体" panose="02010609060101010101" pitchFamily="49" charset="-122"/>
                <a:ea typeface="黑体" panose="02010609060101010101" pitchFamily="49" charset="-122"/>
              </a:rPr>
              <a:t>2.</a:t>
            </a:r>
            <a:r>
              <a:rPr lang="zh-CN" altLang="en-US" sz="2800" dirty="0" smtClean="0">
                <a:latin typeface="黑体" panose="02010609060101010101" pitchFamily="49" charset="-122"/>
                <a:ea typeface="黑体" panose="02010609060101010101" pitchFamily="49" charset="-122"/>
              </a:rPr>
              <a:t>金融市场的功效</a:t>
            </a:r>
            <a:endParaRPr lang="en-US" altLang="zh-CN" sz="2800" dirty="0" smtClean="0">
              <a:latin typeface="黑体" panose="02010609060101010101" pitchFamily="49" charset="-122"/>
              <a:ea typeface="黑体" panose="02010609060101010101" pitchFamily="49" charset="-122"/>
            </a:endParaRPr>
          </a:p>
          <a:p>
            <a:pPr algn="just">
              <a:spcBef>
                <a:spcPts val="1200"/>
              </a:spcBef>
            </a:pPr>
            <a:r>
              <a:rPr lang="en-US" altLang="zh-CN" sz="2800" dirty="0">
                <a:latin typeface="楷体_GB2312" pitchFamily="49" charset="-122"/>
              </a:rPr>
              <a:t>(3</a:t>
            </a:r>
            <a:r>
              <a:rPr lang="zh-CN" altLang="en-US" sz="2800" dirty="0">
                <a:latin typeface="楷体_GB2312" pitchFamily="49" charset="-122"/>
              </a:rPr>
              <a:t>）方便资金的灵活转换。使期限、金额、地域不同的资金能够根据不同的需要在不同的主体之间转移；　　</a:t>
            </a:r>
            <a:endParaRPr lang="zh-CN" altLang="en-US" sz="2800" dirty="0">
              <a:latin typeface="楷体_GB2312" pitchFamily="49" charset="-122"/>
              <a:cs typeface="Times New Roman" panose="02020603050405020304" pitchFamily="18" charset="0"/>
            </a:endParaRPr>
          </a:p>
          <a:p>
            <a:pPr algn="just"/>
            <a:r>
              <a:rPr lang="zh-CN" altLang="en-US" sz="2800" dirty="0">
                <a:latin typeface="楷体_GB2312" pitchFamily="49" charset="-122"/>
              </a:rPr>
              <a:t>（</a:t>
            </a:r>
            <a:r>
              <a:rPr lang="en-US" altLang="zh-CN" sz="2800" dirty="0">
                <a:latin typeface="楷体_GB2312" pitchFamily="49" charset="-122"/>
              </a:rPr>
              <a:t>4</a:t>
            </a:r>
            <a:r>
              <a:rPr lang="zh-CN" altLang="en-US" sz="2800" dirty="0">
                <a:latin typeface="楷体_GB2312" pitchFamily="49" charset="-122"/>
              </a:rPr>
              <a:t>）提高金融体系竞争性和有效性。</a:t>
            </a:r>
          </a:p>
          <a:p>
            <a:pPr algn="just"/>
            <a:r>
              <a:rPr lang="zh-CN" altLang="en-US" sz="2800" dirty="0">
                <a:latin typeface="楷体_GB2312" pitchFamily="49" charset="-122"/>
              </a:rPr>
              <a:t>当然，金融市场运行不当，可能引发或加剧经济危机，并使危机在国际金融市场迅速传播。</a:t>
            </a:r>
            <a:endParaRPr lang="zh-CN" altLang="en-US" sz="2800" dirty="0">
              <a:latin typeface="楷体_GB2312" pitchFamily="49" charset="-122"/>
              <a:cs typeface="Times New Roman" panose="02020603050405020304" pitchFamily="18" charset="0"/>
            </a:endParaRPr>
          </a:p>
          <a:p>
            <a:pPr algn="just">
              <a:buFontTx/>
              <a:buNone/>
            </a:pPr>
            <a:r>
              <a:rPr lang="zh-CN" altLang="en-US" sz="2800" dirty="0" smtClean="0">
                <a:latin typeface="黑体" panose="02010609060101010101" pitchFamily="49" charset="-122"/>
                <a:ea typeface="黑体" panose="02010609060101010101" pitchFamily="49" charset="-122"/>
              </a:rPr>
              <a:t> </a:t>
            </a:r>
            <a:endParaRPr lang="en-US" altLang="zh-CN" sz="2800" dirty="0" smtClean="0">
              <a:latin typeface="黑体" panose="02010609060101010101" pitchFamily="49" charset="-122"/>
              <a:ea typeface="黑体" panose="02010609060101010101" pitchFamily="49" charset="-122"/>
            </a:endParaRPr>
          </a:p>
          <a:p>
            <a:endParaRPr lang="en-US" altLang="zh-CN" dirty="0" smtClean="0">
              <a:latin typeface="楷体_GB2312" pitchFamily="49" charset="-122"/>
            </a:endParaRPr>
          </a:p>
        </p:txBody>
      </p:sp>
    </p:spTree>
    <p:extLst>
      <p:ext uri="{BB962C8B-B14F-4D97-AF65-F5344CB8AC3E}">
        <p14:creationId xmlns:p14="http://schemas.microsoft.com/office/powerpoint/2010/main" val="49980524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7519385"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cs typeface="Times New Roman" panose="02020603050405020304" pitchFamily="18" charset="0"/>
              </a:rPr>
              <a:t>（一）金融市场</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783724" y="2069452"/>
            <a:ext cx="7772400" cy="31851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altLang="zh-CN" sz="2800" dirty="0" smtClean="0">
                <a:latin typeface="黑体" panose="02010609060101010101" pitchFamily="49" charset="-122"/>
                <a:ea typeface="黑体" panose="02010609060101010101" pitchFamily="49" charset="-122"/>
              </a:rPr>
              <a:t>3.</a:t>
            </a:r>
            <a:r>
              <a:rPr lang="zh-CN" altLang="en-US" sz="2800" dirty="0">
                <a:latin typeface="黑体" panose="02010609060101010101" pitchFamily="49" charset="-122"/>
                <a:ea typeface="黑体" panose="02010609060101010101" pitchFamily="49" charset="-122"/>
              </a:rPr>
              <a:t>金融市场的要素构成</a:t>
            </a:r>
            <a:endParaRPr lang="en-US" altLang="zh-CN" sz="2800" dirty="0">
              <a:latin typeface="黑体" panose="02010609060101010101" pitchFamily="49" charset="-122"/>
              <a:ea typeface="黑体" panose="02010609060101010101" pitchFamily="49" charset="-122"/>
            </a:endParaRPr>
          </a:p>
          <a:p>
            <a:pPr algn="l"/>
            <a:r>
              <a:rPr lang="zh-CN" altLang="en-US" sz="2800" dirty="0">
                <a:latin typeface="楷体_GB2312" pitchFamily="49" charset="-122"/>
              </a:rPr>
              <a:t>（</a:t>
            </a:r>
            <a:r>
              <a:rPr lang="en-US" altLang="zh-CN" sz="2800" dirty="0">
                <a:latin typeface="楷体_GB2312" pitchFamily="49" charset="-122"/>
              </a:rPr>
              <a:t>1</a:t>
            </a:r>
            <a:r>
              <a:rPr lang="zh-CN" altLang="en-US" sz="2800" dirty="0">
                <a:latin typeface="楷体_GB2312" pitchFamily="49" charset="-122"/>
              </a:rPr>
              <a:t>）金融市场主体 </a:t>
            </a:r>
          </a:p>
          <a:p>
            <a:pPr algn="l"/>
            <a:r>
              <a:rPr lang="zh-CN" altLang="en-US" sz="2800" dirty="0">
                <a:latin typeface="楷体_GB2312" pitchFamily="49" charset="-122"/>
              </a:rPr>
              <a:t>金融市场主体主要有</a:t>
            </a:r>
            <a:r>
              <a:rPr lang="zh-CN" altLang="en-US" sz="2800" dirty="0">
                <a:solidFill>
                  <a:srgbClr val="0066FF"/>
                </a:solidFill>
                <a:latin typeface="楷体_GB2312" pitchFamily="49" charset="-122"/>
              </a:rPr>
              <a:t>企业、个人、金融机构和政府部门</a:t>
            </a:r>
            <a:r>
              <a:rPr lang="zh-CN" altLang="en-US" sz="2800" dirty="0">
                <a:latin typeface="楷体_GB2312" pitchFamily="49" charset="-122"/>
              </a:rPr>
              <a:t>。 </a:t>
            </a:r>
          </a:p>
          <a:p>
            <a:pPr algn="just">
              <a:buFontTx/>
              <a:buNone/>
            </a:pPr>
            <a:r>
              <a:rPr lang="zh-CN" altLang="en-US" sz="2800" dirty="0" smtClean="0">
                <a:latin typeface="黑体" panose="02010609060101010101" pitchFamily="49" charset="-122"/>
                <a:ea typeface="黑体" panose="02010609060101010101" pitchFamily="49" charset="-122"/>
              </a:rPr>
              <a:t> </a:t>
            </a:r>
            <a:endParaRPr lang="en-US" altLang="zh-CN" sz="2800" dirty="0" smtClean="0">
              <a:latin typeface="黑体" panose="02010609060101010101" pitchFamily="49" charset="-122"/>
              <a:ea typeface="黑体" panose="02010609060101010101" pitchFamily="49" charset="-122"/>
            </a:endParaRPr>
          </a:p>
          <a:p>
            <a:endParaRPr lang="en-US" altLang="zh-CN" dirty="0" smtClean="0">
              <a:latin typeface="楷体_GB2312" pitchFamily="49" charset="-122"/>
            </a:endParaRPr>
          </a:p>
        </p:txBody>
      </p:sp>
    </p:spTree>
    <p:extLst>
      <p:ext uri="{BB962C8B-B14F-4D97-AF65-F5344CB8AC3E}">
        <p14:creationId xmlns:p14="http://schemas.microsoft.com/office/powerpoint/2010/main" val="35379500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7519385"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cs typeface="Times New Roman" panose="02020603050405020304" pitchFamily="18" charset="0"/>
              </a:rPr>
              <a:t>（一）金融市场</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783724" y="2069452"/>
            <a:ext cx="7772400" cy="31851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altLang="zh-CN" sz="2800" dirty="0" smtClean="0">
                <a:latin typeface="黑体" panose="02010609060101010101" pitchFamily="49" charset="-122"/>
                <a:ea typeface="黑体" panose="02010609060101010101" pitchFamily="49" charset="-122"/>
              </a:rPr>
              <a:t>3.</a:t>
            </a:r>
            <a:r>
              <a:rPr lang="zh-CN" altLang="en-US" sz="2800" dirty="0">
                <a:latin typeface="黑体" panose="02010609060101010101" pitchFamily="49" charset="-122"/>
                <a:ea typeface="黑体" panose="02010609060101010101" pitchFamily="49" charset="-122"/>
              </a:rPr>
              <a:t>金融市场的要素构成</a:t>
            </a:r>
            <a:endParaRPr lang="en-US" altLang="zh-CN" sz="2800" dirty="0">
              <a:latin typeface="黑体" panose="02010609060101010101" pitchFamily="49" charset="-122"/>
              <a:ea typeface="黑体" panose="02010609060101010101" pitchFamily="49" charset="-122"/>
            </a:endParaRPr>
          </a:p>
          <a:p>
            <a:pPr algn="l"/>
            <a:r>
              <a:rPr lang="zh-CN" altLang="en-US" sz="2800" dirty="0" smtClean="0">
                <a:latin typeface="+mn-ea"/>
              </a:rPr>
              <a:t>（</a:t>
            </a:r>
            <a:r>
              <a:rPr lang="en-US" altLang="zh-CN" sz="2800" dirty="0" smtClean="0">
                <a:latin typeface="+mn-ea"/>
              </a:rPr>
              <a:t>2</a:t>
            </a:r>
            <a:r>
              <a:rPr lang="zh-CN" altLang="en-US" sz="2800" dirty="0" smtClean="0">
                <a:latin typeface="+mn-ea"/>
              </a:rPr>
              <a:t>）</a:t>
            </a:r>
            <a:r>
              <a:rPr lang="zh-CN" altLang="en-US" sz="2800" dirty="0">
                <a:latin typeface="+mn-ea"/>
              </a:rPr>
              <a:t>金融工具 </a:t>
            </a:r>
          </a:p>
          <a:p>
            <a:pPr algn="l"/>
            <a:r>
              <a:rPr lang="zh-CN" altLang="en-US" sz="2800" dirty="0">
                <a:latin typeface="楷体_GB2312" pitchFamily="49" charset="-122"/>
              </a:rPr>
              <a:t>金融工具是在信用活动中产生，能够证明货币供给者与需求者之间融通货币余缺的书面证明。其最基本的要素为支付的金额与支付条件。 </a:t>
            </a:r>
          </a:p>
          <a:p>
            <a:pPr algn="just">
              <a:buFontTx/>
              <a:buNone/>
            </a:pPr>
            <a:r>
              <a:rPr lang="zh-CN" altLang="en-US" sz="2800" dirty="0" smtClean="0">
                <a:latin typeface="黑体" panose="02010609060101010101" pitchFamily="49" charset="-122"/>
                <a:ea typeface="黑体" panose="02010609060101010101" pitchFamily="49" charset="-122"/>
              </a:rPr>
              <a:t> </a:t>
            </a:r>
            <a:endParaRPr lang="en-US" altLang="zh-CN" sz="2800" dirty="0" smtClean="0">
              <a:latin typeface="黑体" panose="02010609060101010101" pitchFamily="49" charset="-122"/>
              <a:ea typeface="黑体" panose="02010609060101010101" pitchFamily="49" charset="-122"/>
            </a:endParaRPr>
          </a:p>
          <a:p>
            <a:endParaRPr lang="en-US" altLang="zh-CN" dirty="0" smtClean="0">
              <a:latin typeface="楷体_GB2312" pitchFamily="49" charset="-122"/>
            </a:endParaRPr>
          </a:p>
        </p:txBody>
      </p:sp>
    </p:spTree>
    <p:extLst>
      <p:ext uri="{BB962C8B-B14F-4D97-AF65-F5344CB8AC3E}">
        <p14:creationId xmlns:p14="http://schemas.microsoft.com/office/powerpoint/2010/main" val="274724822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7519385"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cs typeface="Times New Roman" panose="02020603050405020304" pitchFamily="18" charset="0"/>
              </a:rPr>
              <a:t>金融工具</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1" name="Rectangle 3"/>
          <p:cNvSpPr txBox="1">
            <a:spLocks noRot="1" noChangeArrowheads="1"/>
          </p:cNvSpPr>
          <p:nvPr/>
        </p:nvSpPr>
        <p:spPr>
          <a:xfrm>
            <a:off x="1920828" y="2122867"/>
            <a:ext cx="6345261" cy="24877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altLang="zh-CN" dirty="0" smtClean="0">
                <a:latin typeface="楷体_GB2312" pitchFamily="49" charset="-122"/>
              </a:rPr>
              <a:t>①</a:t>
            </a:r>
            <a:r>
              <a:rPr lang="zh-CN" altLang="en-US" dirty="0" smtClean="0">
                <a:latin typeface="楷体_GB2312" pitchFamily="49" charset="-122"/>
              </a:rPr>
              <a:t>金融工具特征</a:t>
            </a:r>
            <a:endParaRPr lang="en-US" altLang="zh-CN" dirty="0" smtClean="0">
              <a:latin typeface="楷体_GB2312" pitchFamily="49" charset="-122"/>
            </a:endParaRPr>
          </a:p>
          <a:p>
            <a:pPr algn="l"/>
            <a:r>
              <a:rPr lang="zh-CN" altLang="en-US" sz="3600" dirty="0" smtClean="0">
                <a:latin typeface="楷体_GB2312" pitchFamily="49" charset="-122"/>
                <a:cs typeface="Times New Roman" panose="02020603050405020304" pitchFamily="18" charset="0"/>
              </a:rPr>
              <a:t>其一，具有偿还性</a:t>
            </a:r>
          </a:p>
          <a:p>
            <a:pPr algn="l"/>
            <a:r>
              <a:rPr lang="zh-CN" altLang="en-US" sz="3600" dirty="0" smtClean="0">
                <a:latin typeface="楷体_GB2312" pitchFamily="49" charset="-122"/>
                <a:cs typeface="Times New Roman" panose="02020603050405020304" pitchFamily="18" charset="0"/>
              </a:rPr>
              <a:t>其二，具有风险性</a:t>
            </a:r>
          </a:p>
          <a:p>
            <a:pPr algn="l"/>
            <a:r>
              <a:rPr lang="zh-CN" altLang="en-US" sz="3600" dirty="0" smtClean="0">
                <a:latin typeface="楷体_GB2312" pitchFamily="49" charset="-122"/>
                <a:cs typeface="Times New Roman" panose="02020603050405020304" pitchFamily="18" charset="0"/>
              </a:rPr>
              <a:t>其三，具有收益性</a:t>
            </a:r>
          </a:p>
          <a:p>
            <a:pPr algn="l"/>
            <a:endParaRPr lang="en-US" altLang="zh-CN" sz="3600" dirty="0" smtClean="0">
              <a:latin typeface="楷体_GB2312" pitchFamily="49" charset="-122"/>
              <a:cs typeface="Times New Roman" panose="02020603050405020304" pitchFamily="18" charset="0"/>
            </a:endParaRPr>
          </a:p>
        </p:txBody>
      </p:sp>
    </p:spTree>
    <p:extLst>
      <p:ext uri="{BB962C8B-B14F-4D97-AF65-F5344CB8AC3E}">
        <p14:creationId xmlns:p14="http://schemas.microsoft.com/office/powerpoint/2010/main" val="423700265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7519385"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cs typeface="Times New Roman" panose="02020603050405020304" pitchFamily="18" charset="0"/>
              </a:rPr>
              <a:t>金融工具</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715277" y="2279763"/>
            <a:ext cx="7772400" cy="16611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US" altLang="zh-CN" dirty="0" smtClean="0">
                <a:latin typeface="楷体_GB2312" pitchFamily="49" charset="-122"/>
              </a:rPr>
              <a:t>②</a:t>
            </a:r>
            <a:r>
              <a:rPr lang="zh-CN" altLang="en-US" dirty="0" smtClean="0">
                <a:latin typeface="楷体_GB2312" pitchFamily="49" charset="-122"/>
              </a:rPr>
              <a:t>金融工具种类</a:t>
            </a:r>
            <a:endParaRPr lang="en-US" altLang="zh-CN" dirty="0" smtClean="0">
              <a:latin typeface="楷体_GB2312" pitchFamily="49" charset="-122"/>
            </a:endParaRPr>
          </a:p>
          <a:p>
            <a:pPr algn="just"/>
            <a:r>
              <a:rPr lang="zh-CN" altLang="en-US" sz="2800" dirty="0" smtClean="0">
                <a:latin typeface="楷体_GB2312" pitchFamily="49" charset="-122"/>
                <a:cs typeface="Times New Roman" panose="02020603050405020304" pitchFamily="18" charset="0"/>
              </a:rPr>
              <a:t>金融工具还可以按照发行者是否为金融机构作为标准，分为直接金融工具和间接金融工具。</a:t>
            </a:r>
          </a:p>
          <a:p>
            <a:endParaRPr lang="en-US" altLang="zh-CN" sz="2800" dirty="0" smtClean="0">
              <a:latin typeface="楷体_GB2312" pitchFamily="49" charset="-122"/>
              <a:cs typeface="Times New Roman" panose="02020603050405020304" pitchFamily="18" charset="0"/>
            </a:endParaRPr>
          </a:p>
        </p:txBody>
      </p:sp>
    </p:spTree>
    <p:extLst>
      <p:ext uri="{BB962C8B-B14F-4D97-AF65-F5344CB8AC3E}">
        <p14:creationId xmlns:p14="http://schemas.microsoft.com/office/powerpoint/2010/main" val="372139223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7519385"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cs typeface="Times New Roman" panose="02020603050405020304" pitchFamily="18" charset="0"/>
              </a:rPr>
              <a:t>（一）金融市场</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783724" y="2159605"/>
            <a:ext cx="7772400" cy="318512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altLang="zh-CN" sz="2800" dirty="0" smtClean="0">
                <a:latin typeface="黑体" panose="02010609060101010101" pitchFamily="49" charset="-122"/>
                <a:ea typeface="黑体" panose="02010609060101010101" pitchFamily="49" charset="-122"/>
              </a:rPr>
              <a:t>3.</a:t>
            </a:r>
            <a:r>
              <a:rPr lang="zh-CN" altLang="en-US" sz="2800" dirty="0">
                <a:latin typeface="黑体" panose="02010609060101010101" pitchFamily="49" charset="-122"/>
                <a:ea typeface="黑体" panose="02010609060101010101" pitchFamily="49" charset="-122"/>
              </a:rPr>
              <a:t>金融市场的要素构成</a:t>
            </a:r>
            <a:endParaRPr lang="en-US" altLang="zh-CN" sz="2800" dirty="0">
              <a:latin typeface="黑体" panose="02010609060101010101" pitchFamily="49" charset="-122"/>
              <a:ea typeface="黑体" panose="02010609060101010101" pitchFamily="49" charset="-122"/>
            </a:endParaRPr>
          </a:p>
          <a:p>
            <a:pPr algn="l"/>
            <a:r>
              <a:rPr lang="zh-CN" altLang="en-US" sz="2800" dirty="0" smtClean="0">
                <a:latin typeface="+mn-ea"/>
              </a:rPr>
              <a:t>（</a:t>
            </a:r>
            <a:r>
              <a:rPr lang="en-US" altLang="zh-CN" sz="2800" dirty="0" smtClean="0">
                <a:latin typeface="+mn-ea"/>
              </a:rPr>
              <a:t>3</a:t>
            </a:r>
            <a:r>
              <a:rPr lang="zh-CN" altLang="en-US" sz="2800" dirty="0">
                <a:latin typeface="+mn-ea"/>
              </a:rPr>
              <a:t>）交易价格 </a:t>
            </a:r>
            <a:endParaRPr lang="en-US" altLang="zh-CN" sz="2800" dirty="0">
              <a:latin typeface="+mn-ea"/>
            </a:endParaRPr>
          </a:p>
          <a:p>
            <a:pPr algn="l"/>
            <a:r>
              <a:rPr lang="en-US" altLang="zh-CN" sz="2800" dirty="0">
                <a:latin typeface="楷体_GB2312" pitchFamily="49" charset="-122"/>
              </a:rPr>
              <a:t>①</a:t>
            </a:r>
            <a:r>
              <a:rPr lang="zh-CN" altLang="en-US" sz="2800" dirty="0">
                <a:latin typeface="楷体_GB2312" pitchFamily="49" charset="-122"/>
              </a:rPr>
              <a:t>交易价格的概念 </a:t>
            </a:r>
          </a:p>
          <a:p>
            <a:pPr algn="l"/>
            <a:r>
              <a:rPr lang="zh-CN" altLang="en-US" sz="2800" dirty="0">
                <a:latin typeface="楷体_GB2312" pitchFamily="49" charset="-122"/>
              </a:rPr>
              <a:t>金融市场</a:t>
            </a:r>
            <a:r>
              <a:rPr lang="zh-CN" altLang="en-US" sz="2800" dirty="0">
                <a:solidFill>
                  <a:srgbClr val="0066FF"/>
                </a:solidFill>
                <a:latin typeface="楷体_GB2312" pitchFamily="49" charset="-122"/>
              </a:rPr>
              <a:t>货币资金的交易价格</a:t>
            </a:r>
            <a:r>
              <a:rPr lang="zh-CN" altLang="en-US" sz="2800" dirty="0">
                <a:latin typeface="楷体_GB2312" pitchFamily="49" charset="-122"/>
              </a:rPr>
              <a:t>是用于表现资金的使用价值，通常用利率来表现，利率是货币资金的增值额同投入资金价值的比率。</a:t>
            </a:r>
          </a:p>
          <a:p>
            <a:pPr algn="l">
              <a:buFontTx/>
              <a:buNone/>
            </a:pPr>
            <a:r>
              <a:rPr lang="zh-CN" altLang="en-US" sz="2800" dirty="0" smtClean="0">
                <a:latin typeface="黑体" panose="02010609060101010101" pitchFamily="49" charset="-122"/>
                <a:ea typeface="黑体" panose="02010609060101010101" pitchFamily="49" charset="-122"/>
              </a:rPr>
              <a:t> </a:t>
            </a:r>
            <a:endParaRPr lang="en-US" altLang="zh-CN" sz="2800" dirty="0" smtClean="0">
              <a:latin typeface="黑体" panose="02010609060101010101" pitchFamily="49" charset="-122"/>
              <a:ea typeface="黑体" panose="02010609060101010101" pitchFamily="49" charset="-122"/>
            </a:endParaRPr>
          </a:p>
          <a:p>
            <a:endParaRPr lang="en-US" altLang="zh-CN" dirty="0" smtClean="0">
              <a:latin typeface="楷体_GB2312" pitchFamily="49" charset="-122"/>
            </a:endParaRPr>
          </a:p>
        </p:txBody>
      </p:sp>
    </p:spTree>
    <p:extLst>
      <p:ext uri="{BB962C8B-B14F-4D97-AF65-F5344CB8AC3E}">
        <p14:creationId xmlns:p14="http://schemas.microsoft.com/office/powerpoint/2010/main" val="23145664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7519385"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cs typeface="Times New Roman" panose="02020603050405020304" pitchFamily="18" charset="0"/>
              </a:rPr>
              <a:t>（一）金融市场</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2036739" y="2172484"/>
            <a:ext cx="8079105" cy="3661646"/>
          </a:xfrm>
          <a:prstGeom prst="rect">
            <a:avLst/>
          </a:prstGeom>
        </p:spPr>
        <p:txBody>
          <a:bodyPr vert="horz" lIns="91440" tIns="45720" rIns="91440" bIns="45720" rtlCol="0">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altLang="zh-CN" sz="3800" dirty="0" smtClean="0">
                <a:latin typeface="黑体" panose="02010609060101010101" pitchFamily="49" charset="-122"/>
                <a:ea typeface="黑体" panose="02010609060101010101" pitchFamily="49" charset="-122"/>
              </a:rPr>
              <a:t>3.</a:t>
            </a:r>
            <a:r>
              <a:rPr lang="zh-CN" altLang="en-US" sz="3800" dirty="0">
                <a:latin typeface="黑体" panose="02010609060101010101" pitchFamily="49" charset="-122"/>
                <a:ea typeface="黑体" panose="02010609060101010101" pitchFamily="49" charset="-122"/>
              </a:rPr>
              <a:t>金融市场的要素构成</a:t>
            </a:r>
            <a:endParaRPr lang="en-US" altLang="zh-CN" sz="3800" dirty="0">
              <a:latin typeface="黑体" panose="02010609060101010101" pitchFamily="49" charset="-122"/>
              <a:ea typeface="黑体" panose="02010609060101010101" pitchFamily="49" charset="-122"/>
            </a:endParaRPr>
          </a:p>
          <a:p>
            <a:pPr algn="l"/>
            <a:r>
              <a:rPr lang="zh-CN" altLang="en-US" sz="3800" dirty="0" smtClean="0">
                <a:latin typeface="+mn-ea"/>
              </a:rPr>
              <a:t>（</a:t>
            </a:r>
            <a:r>
              <a:rPr lang="en-US" altLang="zh-CN" sz="3800" dirty="0" smtClean="0">
                <a:latin typeface="+mn-ea"/>
              </a:rPr>
              <a:t>3</a:t>
            </a:r>
            <a:r>
              <a:rPr lang="zh-CN" altLang="en-US" sz="3800" dirty="0">
                <a:latin typeface="+mn-ea"/>
              </a:rPr>
              <a:t>）交易价格 </a:t>
            </a:r>
            <a:endParaRPr lang="en-US" altLang="zh-CN" sz="3800" dirty="0">
              <a:latin typeface="+mn-ea"/>
            </a:endParaRPr>
          </a:p>
          <a:p>
            <a:pPr algn="l"/>
            <a:r>
              <a:rPr lang="en-US" altLang="zh-CN" sz="3800" dirty="0">
                <a:latin typeface="楷体_GB2312" pitchFamily="49" charset="-122"/>
              </a:rPr>
              <a:t>② </a:t>
            </a:r>
            <a:r>
              <a:rPr lang="zh-CN" altLang="en-US" sz="3800" dirty="0">
                <a:latin typeface="楷体_GB2312" pitchFamily="49" charset="-122"/>
              </a:rPr>
              <a:t>影响因素与价格构成影响交易价格</a:t>
            </a:r>
            <a:r>
              <a:rPr lang="en-US" altLang="zh-CN" sz="3800" dirty="0"/>
              <a:t>—</a:t>
            </a:r>
            <a:r>
              <a:rPr lang="zh-CN" altLang="en-US" sz="3800" dirty="0">
                <a:latin typeface="楷体_GB2312" pitchFamily="49" charset="-122"/>
              </a:rPr>
              <a:t>利率</a:t>
            </a:r>
          </a:p>
          <a:p>
            <a:pPr algn="l"/>
            <a:r>
              <a:rPr lang="zh-CN" altLang="en-US" sz="3800" dirty="0">
                <a:latin typeface="楷体_GB2312" pitchFamily="49" charset="-122"/>
              </a:rPr>
              <a:t>其一，纯利率</a:t>
            </a:r>
          </a:p>
          <a:p>
            <a:pPr algn="l"/>
            <a:r>
              <a:rPr lang="zh-CN" altLang="en-US" sz="3800" dirty="0">
                <a:latin typeface="楷体_GB2312" pitchFamily="49" charset="-122"/>
                <a:cs typeface="Times New Roman" panose="02020603050405020304" pitchFamily="18" charset="0"/>
              </a:rPr>
              <a:t>其二，通货膨胀溢酬</a:t>
            </a:r>
          </a:p>
          <a:p>
            <a:pPr algn="l"/>
            <a:r>
              <a:rPr lang="zh-CN" altLang="en-US" sz="3800" dirty="0">
                <a:latin typeface="楷体_GB2312" pitchFamily="49" charset="-122"/>
              </a:rPr>
              <a:t>其三，风险溢酬</a:t>
            </a:r>
          </a:p>
          <a:p>
            <a:pPr algn="l"/>
            <a:r>
              <a:rPr lang="zh-CN" altLang="en-US" sz="3800" dirty="0">
                <a:latin typeface="楷体_GB2312" pitchFamily="49" charset="-122"/>
              </a:rPr>
              <a:t>（影响交易价格因素在下一章还要详细介绍）</a:t>
            </a:r>
          </a:p>
          <a:p>
            <a:pPr algn="l"/>
            <a:r>
              <a:rPr lang="zh-CN" altLang="en-US" sz="3800" dirty="0">
                <a:latin typeface="楷体_GB2312" pitchFamily="49" charset="-122"/>
              </a:rPr>
              <a:t>金融市场资金融通及有关构成要素之间的关系如教材图</a:t>
            </a:r>
            <a:r>
              <a:rPr lang="en-US" altLang="zh-CN" sz="3800" dirty="0">
                <a:latin typeface="楷体_GB2312" pitchFamily="49" charset="-122"/>
              </a:rPr>
              <a:t>1-2</a:t>
            </a:r>
            <a:r>
              <a:rPr lang="zh-CN" altLang="en-US" sz="3800" dirty="0">
                <a:latin typeface="楷体_GB2312" pitchFamily="49" charset="-122"/>
              </a:rPr>
              <a:t>：</a:t>
            </a:r>
            <a:endParaRPr lang="zh-CN" altLang="en-US" sz="3800" dirty="0">
              <a:latin typeface="楷体_GB2312" pitchFamily="49" charset="-122"/>
              <a:cs typeface="Times New Roman" panose="02020603050405020304" pitchFamily="18" charset="0"/>
            </a:endParaRPr>
          </a:p>
          <a:p>
            <a:pPr algn="l">
              <a:buFontTx/>
              <a:buNone/>
            </a:pPr>
            <a:r>
              <a:rPr lang="zh-CN" altLang="en-US" sz="2800" dirty="0" smtClean="0">
                <a:latin typeface="黑体" panose="02010609060101010101" pitchFamily="49" charset="-122"/>
                <a:ea typeface="黑体" panose="02010609060101010101" pitchFamily="49" charset="-122"/>
              </a:rPr>
              <a:t> </a:t>
            </a:r>
            <a:endParaRPr lang="en-US" altLang="zh-CN" sz="2800" dirty="0" smtClean="0">
              <a:latin typeface="黑体" panose="02010609060101010101" pitchFamily="49" charset="-122"/>
              <a:ea typeface="黑体" panose="02010609060101010101" pitchFamily="49" charset="-122"/>
            </a:endParaRPr>
          </a:p>
          <a:p>
            <a:endParaRPr lang="en-US" altLang="zh-CN" dirty="0" smtClean="0">
              <a:latin typeface="楷体_GB2312" pitchFamily="49" charset="-122"/>
            </a:endParaRPr>
          </a:p>
        </p:txBody>
      </p:sp>
    </p:spTree>
    <p:extLst>
      <p:ext uri="{BB962C8B-B14F-4D97-AF65-F5344CB8AC3E}">
        <p14:creationId xmlns:p14="http://schemas.microsoft.com/office/powerpoint/2010/main" val="23981047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7519385"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2800" smtClean="0">
                <a:latin typeface="黑体" panose="02010609060101010101" pitchFamily="49" charset="-122"/>
                <a:ea typeface="黑体" panose="02010609060101010101" pitchFamily="49" charset="-122"/>
              </a:rPr>
              <a:t>金融市场资金融通及有关构成要素间的关系</a:t>
            </a:r>
            <a:endParaRPr lang="zh-CN" altLang="en-US" sz="28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pic>
        <p:nvPicPr>
          <p:cNvPr id="2" name="图片 1"/>
          <p:cNvPicPr>
            <a:picLocks noChangeAspect="1"/>
          </p:cNvPicPr>
          <p:nvPr/>
        </p:nvPicPr>
        <p:blipFill>
          <a:blip r:embed="rId2"/>
          <a:stretch>
            <a:fillRect/>
          </a:stretch>
        </p:blipFill>
        <p:spPr>
          <a:xfrm>
            <a:off x="1906073" y="1968688"/>
            <a:ext cx="6969294" cy="3568470"/>
          </a:xfrm>
          <a:prstGeom prst="rect">
            <a:avLst/>
          </a:prstGeom>
        </p:spPr>
      </p:pic>
      <p:sp>
        <p:nvSpPr>
          <p:cNvPr id="3" name="矩形 2"/>
          <p:cNvSpPr/>
          <p:nvPr/>
        </p:nvSpPr>
        <p:spPr>
          <a:xfrm>
            <a:off x="1362456" y="3383591"/>
            <a:ext cx="705642" cy="369332"/>
          </a:xfrm>
          <a:prstGeom prst="rect">
            <a:avLst/>
          </a:prstGeom>
        </p:spPr>
        <p:txBody>
          <a:bodyPr wrap="none">
            <a:spAutoFit/>
          </a:bodyPr>
          <a:lstStyle/>
          <a:p>
            <a:r>
              <a:rPr lang="zh-CN" altLang="en-US" b="1" dirty="0">
                <a:solidFill>
                  <a:srgbClr val="000000"/>
                </a:solidFill>
                <a:latin typeface="华文楷体" panose="02010600040101010101" pitchFamily="2" charset="-122"/>
                <a:ea typeface="华文楷体" panose="02010600040101010101" pitchFamily="2" charset="-122"/>
              </a:rPr>
              <a:t>图</a:t>
            </a:r>
            <a:r>
              <a:rPr lang="en-US" altLang="zh-CN" b="1" dirty="0">
                <a:solidFill>
                  <a:srgbClr val="000000"/>
                </a:solidFill>
                <a:latin typeface="华文楷体" panose="02010600040101010101" pitchFamily="2" charset="-122"/>
                <a:ea typeface="华文楷体" panose="02010600040101010101" pitchFamily="2" charset="-122"/>
              </a:rPr>
              <a:t>1-2</a:t>
            </a:r>
            <a:endParaRPr lang="en-US" altLang="zh-CN" dirty="0">
              <a:latin typeface="华文楷体" panose="02010600040101010101" pitchFamily="2" charset="-122"/>
              <a:ea typeface="华文楷体" panose="02010600040101010101" pitchFamily="2" charset="-122"/>
              <a:cs typeface="Times New Roman" panose="02020603050405020304" pitchFamily="18" charset="0"/>
            </a:endParaRPr>
          </a:p>
        </p:txBody>
      </p:sp>
    </p:spTree>
    <p:extLst>
      <p:ext uri="{BB962C8B-B14F-4D97-AF65-F5344CB8AC3E}">
        <p14:creationId xmlns:p14="http://schemas.microsoft.com/office/powerpoint/2010/main" val="35139965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7519385"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2800" smtClean="0">
                <a:latin typeface="黑体" panose="02010609060101010101" pitchFamily="49" charset="-122"/>
                <a:ea typeface="黑体" panose="02010609060101010101" pitchFamily="49" charset="-122"/>
              </a:rPr>
              <a:t>金融市场资金融通及有关构成要素间的关系</a:t>
            </a:r>
            <a:endParaRPr lang="zh-CN" altLang="en-US" sz="28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715277" y="2328178"/>
            <a:ext cx="7220756" cy="2355798"/>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zh-CN" altLang="en-US" sz="3100" dirty="0" smtClean="0">
                <a:solidFill>
                  <a:srgbClr val="0066FF"/>
                </a:solidFill>
                <a:latin typeface="楷体_GB2312" pitchFamily="49" charset="-122"/>
              </a:rPr>
              <a:t>图</a:t>
            </a:r>
            <a:r>
              <a:rPr lang="en-US" altLang="zh-CN" sz="3100" dirty="0" smtClean="0">
                <a:solidFill>
                  <a:srgbClr val="0066FF"/>
                </a:solidFill>
                <a:latin typeface="楷体_GB2312" pitchFamily="49" charset="-122"/>
              </a:rPr>
              <a:t>1-2</a:t>
            </a:r>
            <a:r>
              <a:rPr lang="zh-CN" altLang="en-US" sz="3100" dirty="0" smtClean="0">
                <a:solidFill>
                  <a:srgbClr val="000000"/>
                </a:solidFill>
                <a:latin typeface="楷体_GB2312" pitchFamily="49" charset="-122"/>
              </a:rPr>
              <a:t>说明了货币资金需求者通过信用工具直接和间接从货币资金供应者和金融机构融通资金。当然在资金的融通过程中，还需要大量金融市场媒体介入，具体包括货币经纪人、证券经纪人、证券公司和证券交易所等。</a:t>
            </a:r>
            <a:endParaRPr lang="zh-CN" altLang="en-US" sz="3100" dirty="0" smtClean="0">
              <a:latin typeface="楷体_GB2312" pitchFamily="49" charset="-122"/>
            </a:endParaRPr>
          </a:p>
          <a:p>
            <a:pPr>
              <a:lnSpc>
                <a:spcPct val="150000"/>
              </a:lnSpc>
            </a:pPr>
            <a:endParaRPr lang="en-US" altLang="zh-CN" sz="2800" dirty="0" smtClean="0">
              <a:latin typeface="楷体_GB2312" pitchFamily="49" charset="-122"/>
            </a:endParaRPr>
          </a:p>
        </p:txBody>
      </p:sp>
    </p:spTree>
    <p:extLst>
      <p:ext uri="{BB962C8B-B14F-4D97-AF65-F5344CB8AC3E}">
        <p14:creationId xmlns:p14="http://schemas.microsoft.com/office/powerpoint/2010/main" val="51848867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7519385"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cs typeface="Times New Roman" panose="02020603050405020304" pitchFamily="18" charset="0"/>
              </a:rPr>
              <a:t>（一）金融市场</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783724" y="2069452"/>
            <a:ext cx="7772400" cy="3185128"/>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altLang="zh-CN" sz="2800" dirty="0" smtClean="0">
                <a:latin typeface="黑体" panose="02010609060101010101" pitchFamily="49" charset="-122"/>
                <a:ea typeface="黑体" panose="02010609060101010101" pitchFamily="49" charset="-122"/>
              </a:rPr>
              <a:t>4.</a:t>
            </a:r>
            <a:r>
              <a:rPr lang="zh-CN" altLang="en-US" sz="2800" dirty="0">
                <a:latin typeface="黑体" panose="02010609060101010101" pitchFamily="49" charset="-122"/>
                <a:ea typeface="黑体" panose="02010609060101010101" pitchFamily="49" charset="-122"/>
              </a:rPr>
              <a:t>金融市场类型 </a:t>
            </a:r>
            <a:endParaRPr lang="en-US" altLang="zh-CN" sz="2800" dirty="0">
              <a:latin typeface="黑体" panose="02010609060101010101" pitchFamily="49" charset="-122"/>
              <a:ea typeface="黑体" panose="02010609060101010101" pitchFamily="49" charset="-122"/>
            </a:endParaRPr>
          </a:p>
          <a:p>
            <a:pPr algn="l"/>
            <a:r>
              <a:rPr lang="zh-CN" altLang="en-US" sz="2800" dirty="0">
                <a:solidFill>
                  <a:srgbClr val="000000"/>
                </a:solidFill>
                <a:latin typeface="楷体_GB2312" pitchFamily="49" charset="-122"/>
              </a:rPr>
              <a:t>（</a:t>
            </a:r>
            <a:r>
              <a:rPr lang="en-US" altLang="zh-CN" sz="2800" dirty="0">
                <a:solidFill>
                  <a:srgbClr val="000000"/>
                </a:solidFill>
                <a:latin typeface="楷体_GB2312" pitchFamily="49" charset="-122"/>
              </a:rPr>
              <a:t>1</a:t>
            </a:r>
            <a:r>
              <a:rPr lang="zh-CN" altLang="en-US" sz="2800" dirty="0">
                <a:solidFill>
                  <a:srgbClr val="000000"/>
                </a:solidFill>
                <a:latin typeface="楷体_GB2312" pitchFamily="49" charset="-122"/>
              </a:rPr>
              <a:t>）按交易的金融工具所代表的标的物不同，可区分为票据市场、证券市场、外汇市场、黄金市场等。</a:t>
            </a:r>
            <a:r>
              <a:rPr lang="zh-CN" altLang="en-US" sz="2800" dirty="0">
                <a:latin typeface="楷体_GB2312" pitchFamily="49" charset="-122"/>
              </a:rPr>
              <a:t> </a:t>
            </a:r>
          </a:p>
          <a:p>
            <a:pPr algn="l"/>
            <a:r>
              <a:rPr lang="zh-CN" altLang="en-US" sz="2800" dirty="0">
                <a:solidFill>
                  <a:srgbClr val="000000"/>
                </a:solidFill>
                <a:latin typeface="楷体_GB2312" pitchFamily="49" charset="-122"/>
              </a:rPr>
              <a:t>（</a:t>
            </a:r>
            <a:r>
              <a:rPr lang="en-US" altLang="zh-CN" sz="2800" dirty="0">
                <a:solidFill>
                  <a:srgbClr val="000000"/>
                </a:solidFill>
                <a:latin typeface="楷体_GB2312" pitchFamily="49" charset="-122"/>
              </a:rPr>
              <a:t>2</a:t>
            </a:r>
            <a:r>
              <a:rPr lang="zh-CN" altLang="en-US" sz="2800" dirty="0">
                <a:solidFill>
                  <a:srgbClr val="000000"/>
                </a:solidFill>
                <a:latin typeface="楷体_GB2312" pitchFamily="49" charset="-122"/>
              </a:rPr>
              <a:t>）按金融工具的期限差别，可分为货币市场、资本市场。</a:t>
            </a:r>
            <a:endParaRPr lang="zh-CN" altLang="en-US" sz="2800" dirty="0">
              <a:latin typeface="楷体_GB2312" pitchFamily="49" charset="-122"/>
            </a:endParaRPr>
          </a:p>
          <a:p>
            <a:pPr algn="l"/>
            <a:r>
              <a:rPr lang="zh-CN" altLang="en-US" sz="2800" dirty="0">
                <a:solidFill>
                  <a:srgbClr val="000000"/>
                </a:solidFill>
                <a:latin typeface="楷体_GB2312" pitchFamily="49" charset="-122"/>
              </a:rPr>
              <a:t>（</a:t>
            </a:r>
            <a:r>
              <a:rPr lang="en-US" altLang="zh-CN" sz="2800" dirty="0">
                <a:solidFill>
                  <a:srgbClr val="000000"/>
                </a:solidFill>
                <a:latin typeface="楷体_GB2312" pitchFamily="49" charset="-122"/>
              </a:rPr>
              <a:t>3</a:t>
            </a:r>
            <a:r>
              <a:rPr lang="zh-CN" altLang="en-US" sz="2800" dirty="0">
                <a:solidFill>
                  <a:srgbClr val="000000"/>
                </a:solidFill>
                <a:latin typeface="楷体_GB2312" pitchFamily="49" charset="-122"/>
              </a:rPr>
              <a:t>）按证券的发行级次，可分为证券发行市场（一级市场）、证券流通市场（二级市场）。</a:t>
            </a:r>
            <a:endParaRPr lang="zh-CN" altLang="en-US" sz="2800" dirty="0">
              <a:latin typeface="楷体_GB2312" pitchFamily="49" charset="-122"/>
            </a:endParaRPr>
          </a:p>
          <a:p>
            <a:pPr algn="just">
              <a:buFontTx/>
              <a:buNone/>
            </a:pPr>
            <a:r>
              <a:rPr lang="zh-CN" altLang="en-US" sz="2800" dirty="0" smtClean="0">
                <a:latin typeface="黑体" panose="02010609060101010101" pitchFamily="49" charset="-122"/>
                <a:ea typeface="黑体" panose="02010609060101010101" pitchFamily="49" charset="-122"/>
              </a:rPr>
              <a:t> </a:t>
            </a:r>
            <a:endParaRPr lang="en-US" altLang="zh-CN" sz="2800" dirty="0" smtClean="0">
              <a:latin typeface="黑体" panose="02010609060101010101" pitchFamily="49" charset="-122"/>
              <a:ea typeface="黑体" panose="02010609060101010101" pitchFamily="49" charset="-122"/>
            </a:endParaRPr>
          </a:p>
          <a:p>
            <a:endParaRPr lang="en-US" altLang="zh-CN" dirty="0" smtClean="0">
              <a:latin typeface="楷体_GB2312" pitchFamily="49" charset="-122"/>
            </a:endParaRPr>
          </a:p>
        </p:txBody>
      </p:sp>
    </p:spTree>
    <p:extLst>
      <p:ext uri="{BB962C8B-B14F-4D97-AF65-F5344CB8AC3E}">
        <p14:creationId xmlns:p14="http://schemas.microsoft.com/office/powerpoint/2010/main" val="33386018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7519385"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cs typeface="Times New Roman" panose="02020603050405020304" pitchFamily="18" charset="0"/>
              </a:rPr>
              <a:t>（一）金融市场</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715277" y="2143704"/>
            <a:ext cx="7995393" cy="3983618"/>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altLang="zh-CN" sz="2800" dirty="0" smtClean="0">
                <a:latin typeface="黑体" panose="02010609060101010101" pitchFamily="49" charset="-122"/>
                <a:ea typeface="黑体" panose="02010609060101010101" pitchFamily="49" charset="-122"/>
              </a:rPr>
              <a:t>4.</a:t>
            </a:r>
            <a:r>
              <a:rPr lang="zh-CN" altLang="en-US" sz="2800" dirty="0">
                <a:latin typeface="黑体" panose="02010609060101010101" pitchFamily="49" charset="-122"/>
                <a:ea typeface="黑体" panose="02010609060101010101" pitchFamily="49" charset="-122"/>
              </a:rPr>
              <a:t>金融市场类型 </a:t>
            </a:r>
            <a:endParaRPr lang="en-US" altLang="zh-CN" sz="2800" dirty="0">
              <a:latin typeface="黑体" panose="02010609060101010101" pitchFamily="49" charset="-122"/>
              <a:ea typeface="黑体" panose="02010609060101010101" pitchFamily="49" charset="-122"/>
            </a:endParaRPr>
          </a:p>
          <a:p>
            <a:pPr algn="l">
              <a:lnSpc>
                <a:spcPts val="3600"/>
              </a:lnSpc>
            </a:pPr>
            <a:r>
              <a:rPr lang="zh-CN" altLang="en-US" sz="2800" dirty="0" smtClean="0">
                <a:solidFill>
                  <a:srgbClr val="000000"/>
                </a:solidFill>
                <a:latin typeface="楷体_GB2312" pitchFamily="49" charset="-122"/>
              </a:rPr>
              <a:t>（</a:t>
            </a:r>
            <a:r>
              <a:rPr lang="en-US" altLang="zh-CN" sz="2800" dirty="0">
                <a:solidFill>
                  <a:srgbClr val="000000"/>
                </a:solidFill>
                <a:latin typeface="楷体_GB2312" pitchFamily="49" charset="-122"/>
              </a:rPr>
              <a:t>4</a:t>
            </a:r>
            <a:r>
              <a:rPr lang="zh-CN" altLang="en-US" sz="2800" dirty="0">
                <a:solidFill>
                  <a:srgbClr val="000000"/>
                </a:solidFill>
                <a:latin typeface="楷体_GB2312" pitchFamily="49" charset="-122"/>
              </a:rPr>
              <a:t>）按交易成交后是否立即交割金融工具，可分为现货市场和期货市场。  </a:t>
            </a:r>
            <a:endParaRPr lang="zh-CN" altLang="en-US" sz="2800" dirty="0">
              <a:latin typeface="楷体_GB2312" pitchFamily="49" charset="-122"/>
            </a:endParaRPr>
          </a:p>
          <a:p>
            <a:pPr algn="l">
              <a:lnSpc>
                <a:spcPts val="3600"/>
              </a:lnSpc>
            </a:pPr>
            <a:r>
              <a:rPr lang="zh-CN" altLang="en-US" sz="2800" dirty="0">
                <a:solidFill>
                  <a:srgbClr val="000000"/>
                </a:solidFill>
                <a:latin typeface="楷体_GB2312" pitchFamily="49" charset="-122"/>
              </a:rPr>
              <a:t>（</a:t>
            </a:r>
            <a:r>
              <a:rPr lang="en-US" altLang="zh-CN" sz="2800" dirty="0">
                <a:solidFill>
                  <a:srgbClr val="000000"/>
                </a:solidFill>
                <a:latin typeface="楷体_GB2312" pitchFamily="49" charset="-122"/>
              </a:rPr>
              <a:t>5</a:t>
            </a:r>
            <a:r>
              <a:rPr lang="zh-CN" altLang="en-US" sz="2800" dirty="0">
                <a:solidFill>
                  <a:srgbClr val="000000"/>
                </a:solidFill>
                <a:latin typeface="楷体_GB2312" pitchFamily="49" charset="-122"/>
              </a:rPr>
              <a:t>）按政府对金融市场的管制程度，可分为官方管制的金融市场、自由金融市场和黑市。</a:t>
            </a:r>
            <a:endParaRPr lang="zh-CN" altLang="en-US" sz="2800" dirty="0">
              <a:latin typeface="楷体_GB2312" pitchFamily="49" charset="-122"/>
            </a:endParaRPr>
          </a:p>
          <a:p>
            <a:pPr algn="l">
              <a:lnSpc>
                <a:spcPts val="3600"/>
              </a:lnSpc>
            </a:pPr>
            <a:r>
              <a:rPr lang="zh-CN" altLang="en-US" sz="2800" dirty="0">
                <a:solidFill>
                  <a:srgbClr val="000000"/>
                </a:solidFill>
                <a:latin typeface="楷体_GB2312" pitchFamily="49" charset="-122"/>
              </a:rPr>
              <a:t>（</a:t>
            </a:r>
            <a:r>
              <a:rPr lang="en-US" altLang="zh-CN" sz="2800" dirty="0">
                <a:solidFill>
                  <a:srgbClr val="000000"/>
                </a:solidFill>
                <a:latin typeface="楷体_GB2312" pitchFamily="49" charset="-122"/>
              </a:rPr>
              <a:t>6</a:t>
            </a:r>
            <a:r>
              <a:rPr lang="zh-CN" altLang="en-US" sz="2800" dirty="0">
                <a:solidFill>
                  <a:srgbClr val="000000"/>
                </a:solidFill>
                <a:latin typeface="楷体_GB2312" pitchFamily="49" charset="-122"/>
              </a:rPr>
              <a:t>）按交易对象所属的地理范围，可分为地方性金融市场、全国性金融市场、区域性金融市场和国际性金融市场。</a:t>
            </a:r>
            <a:endParaRPr lang="zh-CN" altLang="en-US" sz="2800" dirty="0">
              <a:latin typeface="楷体_GB2312" pitchFamily="49" charset="-122"/>
            </a:endParaRPr>
          </a:p>
          <a:p>
            <a:endParaRPr lang="en-US" altLang="zh-CN" dirty="0" smtClean="0">
              <a:latin typeface="楷体_GB2312" pitchFamily="49" charset="-122"/>
            </a:endParaRPr>
          </a:p>
        </p:txBody>
      </p:sp>
    </p:spTree>
    <p:extLst>
      <p:ext uri="{BB962C8B-B14F-4D97-AF65-F5344CB8AC3E}">
        <p14:creationId xmlns:p14="http://schemas.microsoft.com/office/powerpoint/2010/main" val="30739964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4650258"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rPr>
              <a:t>二、财税环境</a:t>
            </a:r>
            <a:r>
              <a:rPr lang="zh-CN" altLang="en-US" sz="3200" dirty="0">
                <a:latin typeface="黑体" panose="02010609060101010101" pitchFamily="49" charset="-122"/>
                <a:ea typeface="黑体" panose="02010609060101010101" pitchFamily="49" charset="-122"/>
              </a:rPr>
              <a:t>的</a:t>
            </a:r>
            <a:r>
              <a:rPr lang="zh-CN" altLang="en-US" sz="3200" dirty="0" smtClean="0">
                <a:latin typeface="黑体" panose="02010609060101010101" pitchFamily="49" charset="-122"/>
                <a:ea typeface="黑体" panose="02010609060101010101" pitchFamily="49" charset="-122"/>
              </a:rPr>
              <a:t>影响</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652760" y="2225899"/>
            <a:ext cx="7772400" cy="24491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buFontTx/>
              <a:buNone/>
            </a:pPr>
            <a:r>
              <a:rPr lang="zh-CN" altLang="en-US" sz="2800" dirty="0" smtClean="0">
                <a:latin typeface="+mn-ea"/>
                <a:cs typeface="Times New Roman" panose="02020603050405020304" pitchFamily="18" charset="0"/>
              </a:rPr>
              <a:t>（一）财政总量政策对财务的影响</a:t>
            </a:r>
          </a:p>
          <a:p>
            <a:pPr algn="l"/>
            <a:r>
              <a:rPr lang="en-US" altLang="zh-CN" sz="2800" dirty="0" smtClean="0">
                <a:latin typeface="+mn-ea"/>
                <a:cs typeface="Times New Roman" panose="02020603050405020304" pitchFamily="18" charset="0"/>
              </a:rPr>
              <a:t>1. </a:t>
            </a:r>
            <a:r>
              <a:rPr lang="zh-CN" altLang="en-US" sz="2800" dirty="0" smtClean="0">
                <a:latin typeface="+mn-ea"/>
                <a:cs typeface="Times New Roman" panose="02020603050405020304" pitchFamily="18" charset="0"/>
              </a:rPr>
              <a:t>宽松性财政政策对财务的影响</a:t>
            </a:r>
          </a:p>
          <a:p>
            <a:pPr algn="l"/>
            <a:r>
              <a:rPr lang="en-US" altLang="zh-CN" sz="2800" dirty="0" smtClean="0">
                <a:latin typeface="+mn-ea"/>
                <a:cs typeface="Times New Roman" panose="02020603050405020304" pitchFamily="18" charset="0"/>
              </a:rPr>
              <a:t>2. </a:t>
            </a:r>
            <a:r>
              <a:rPr lang="zh-CN" altLang="en-US" sz="2800" dirty="0" smtClean="0">
                <a:latin typeface="+mn-ea"/>
                <a:cs typeface="Times New Roman" panose="02020603050405020304" pitchFamily="18" charset="0"/>
              </a:rPr>
              <a:t>紧缩性财政政策对财务的影响 </a:t>
            </a:r>
          </a:p>
          <a:p>
            <a:pPr algn="l">
              <a:spcBef>
                <a:spcPts val="2400"/>
              </a:spcBef>
            </a:pPr>
            <a:r>
              <a:rPr lang="zh-CN" altLang="en-US" sz="2800" dirty="0" smtClean="0">
                <a:latin typeface="+mn-ea"/>
                <a:cs typeface="Times New Roman" panose="02020603050405020304" pitchFamily="18" charset="0"/>
              </a:rPr>
              <a:t>                                             见教材</a:t>
            </a:r>
            <a:r>
              <a:rPr lang="en-US" altLang="zh-CN" sz="2800" dirty="0" smtClean="0">
                <a:latin typeface="+mn-ea"/>
                <a:cs typeface="Times New Roman" panose="02020603050405020304" pitchFamily="18" charset="0"/>
              </a:rPr>
              <a:t>p20</a:t>
            </a:r>
          </a:p>
          <a:p>
            <a:pPr algn="l"/>
            <a:endParaRPr lang="en-US" altLang="zh-CN" dirty="0" smtClean="0">
              <a:latin typeface="+mn-ea"/>
              <a:cs typeface="Times New Roman" panose="02020603050405020304" pitchFamily="18" charset="0"/>
            </a:endParaRPr>
          </a:p>
        </p:txBody>
      </p:sp>
    </p:spTree>
    <p:extLst>
      <p:ext uri="{BB962C8B-B14F-4D97-AF65-F5344CB8AC3E}">
        <p14:creationId xmlns:p14="http://schemas.microsoft.com/office/powerpoint/2010/main" val="110761526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4650258"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rPr>
              <a:t>二、财税环境</a:t>
            </a:r>
            <a:r>
              <a:rPr lang="zh-CN" altLang="en-US" sz="3200" dirty="0">
                <a:latin typeface="黑体" panose="02010609060101010101" pitchFamily="49" charset="-122"/>
                <a:ea typeface="黑体" panose="02010609060101010101" pitchFamily="49" charset="-122"/>
              </a:rPr>
              <a:t>的</a:t>
            </a:r>
            <a:r>
              <a:rPr lang="zh-CN" altLang="en-US" sz="3200" dirty="0" smtClean="0">
                <a:latin typeface="黑体" panose="02010609060101010101" pitchFamily="49" charset="-122"/>
                <a:ea typeface="黑体" panose="02010609060101010101" pitchFamily="49" charset="-122"/>
              </a:rPr>
              <a:t>影响</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2" name="Rectangle 3"/>
          <p:cNvSpPr txBox="1">
            <a:spLocks noRot="1" noChangeArrowheads="1"/>
          </p:cNvSpPr>
          <p:nvPr/>
        </p:nvSpPr>
        <p:spPr>
          <a:xfrm>
            <a:off x="1715277" y="2116328"/>
            <a:ext cx="6797658" cy="4392612"/>
          </a:xfrm>
          <a:prstGeom prst="rect">
            <a:avLst/>
          </a:prstGeom>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zh-CN" altLang="en-US" sz="5900" dirty="0">
                <a:latin typeface="+mn-ea"/>
                <a:cs typeface="Times New Roman" panose="02020603050405020304" pitchFamily="18" charset="0"/>
              </a:rPr>
              <a:t>（二）税收政策对企业财务的影响 </a:t>
            </a:r>
            <a:endParaRPr lang="en-US" altLang="zh-CN" sz="5900" dirty="0">
              <a:latin typeface="+mn-ea"/>
              <a:cs typeface="Times New Roman" panose="02020603050405020304" pitchFamily="18" charset="0"/>
            </a:endParaRPr>
          </a:p>
          <a:p>
            <a:pPr algn="l">
              <a:lnSpc>
                <a:spcPct val="150000"/>
              </a:lnSpc>
            </a:pPr>
            <a:r>
              <a:rPr lang="en-US" altLang="zh-CN" sz="5900" dirty="0">
                <a:latin typeface="+mn-ea"/>
                <a:cs typeface="Times New Roman" panose="02020603050405020304" pitchFamily="18" charset="0"/>
              </a:rPr>
              <a:t>1.</a:t>
            </a:r>
            <a:r>
              <a:rPr lang="zh-CN" altLang="en-US" sz="5900" dirty="0">
                <a:latin typeface="+mn-ea"/>
                <a:cs typeface="Times New Roman" panose="02020603050405020304" pitchFamily="18" charset="0"/>
              </a:rPr>
              <a:t>在融、投资方面 </a:t>
            </a:r>
          </a:p>
          <a:p>
            <a:pPr algn="l">
              <a:lnSpc>
                <a:spcPct val="150000"/>
              </a:lnSpc>
            </a:pPr>
            <a:r>
              <a:rPr lang="en-US" altLang="zh-CN" sz="5900" dirty="0">
                <a:latin typeface="+mn-ea"/>
                <a:cs typeface="Times New Roman" panose="02020603050405020304" pitchFamily="18" charset="0"/>
              </a:rPr>
              <a:t>2.</a:t>
            </a:r>
            <a:r>
              <a:rPr lang="zh-CN" altLang="en-US" sz="5900" dirty="0">
                <a:latin typeface="+mn-ea"/>
                <a:cs typeface="Times New Roman" panose="02020603050405020304" pitchFamily="18" charset="0"/>
              </a:rPr>
              <a:t>在财务日常管理方面</a:t>
            </a:r>
          </a:p>
          <a:p>
            <a:pPr algn="l">
              <a:lnSpc>
                <a:spcPct val="150000"/>
              </a:lnSpc>
            </a:pPr>
            <a:r>
              <a:rPr lang="en-US" altLang="zh-CN" sz="5900" dirty="0">
                <a:latin typeface="+mn-ea"/>
                <a:cs typeface="Times New Roman" panose="02020603050405020304" pitchFamily="18" charset="0"/>
              </a:rPr>
              <a:t>3.</a:t>
            </a:r>
            <a:r>
              <a:rPr lang="zh-CN" altLang="en-US" sz="5900" dirty="0">
                <a:latin typeface="+mn-ea"/>
                <a:cs typeface="Times New Roman" panose="02020603050405020304" pitchFamily="18" charset="0"/>
              </a:rPr>
              <a:t>在收益分配方面</a:t>
            </a:r>
            <a:endParaRPr lang="en-US" altLang="zh-CN" sz="5900" dirty="0">
              <a:latin typeface="+mn-ea"/>
              <a:cs typeface="Times New Roman" panose="02020603050405020304" pitchFamily="18" charset="0"/>
            </a:endParaRPr>
          </a:p>
          <a:p>
            <a:pPr algn="r">
              <a:lnSpc>
                <a:spcPct val="150000"/>
              </a:lnSpc>
            </a:pPr>
            <a:r>
              <a:rPr lang="en-US" altLang="zh-CN" sz="5900" dirty="0">
                <a:latin typeface="+mn-ea"/>
                <a:cs typeface="Times New Roman" panose="02020603050405020304" pitchFamily="18" charset="0"/>
              </a:rPr>
              <a:t>              </a:t>
            </a:r>
            <a:r>
              <a:rPr lang="zh-CN" altLang="en-US" sz="5900" dirty="0" smtClean="0">
                <a:latin typeface="+mn-ea"/>
                <a:cs typeface="Times New Roman" panose="02020603050405020304" pitchFamily="18" charset="0"/>
              </a:rPr>
              <a:t>具体</a:t>
            </a:r>
            <a:r>
              <a:rPr lang="zh-CN" altLang="en-US" sz="5900" dirty="0">
                <a:latin typeface="+mn-ea"/>
                <a:cs typeface="Times New Roman" panose="02020603050405020304" pitchFamily="18" charset="0"/>
              </a:rPr>
              <a:t>见教材</a:t>
            </a:r>
            <a:r>
              <a:rPr lang="en-US" altLang="zh-CN" sz="5900" dirty="0">
                <a:latin typeface="+mn-ea"/>
                <a:cs typeface="Times New Roman" panose="02020603050405020304" pitchFamily="18" charset="0"/>
              </a:rPr>
              <a:t>p23</a:t>
            </a:r>
          </a:p>
          <a:p>
            <a:pPr algn="l">
              <a:lnSpc>
                <a:spcPct val="150000"/>
              </a:lnSpc>
            </a:pPr>
            <a:r>
              <a:rPr lang="zh-CN" altLang="en-US" sz="5100" dirty="0">
                <a:latin typeface="+mn-ea"/>
                <a:cs typeface="Times New Roman" panose="02020603050405020304" pitchFamily="18" charset="0"/>
              </a:rPr>
              <a:t> </a:t>
            </a:r>
            <a:endParaRPr lang="en-US" altLang="zh-CN" sz="5100" dirty="0">
              <a:latin typeface="+mn-ea"/>
              <a:cs typeface="Times New Roman" panose="02020603050405020304" pitchFamily="18" charset="0"/>
            </a:endParaRPr>
          </a:p>
          <a:p>
            <a:pPr>
              <a:lnSpc>
                <a:spcPct val="200000"/>
              </a:lnSpc>
            </a:pPr>
            <a:endParaRPr lang="zh-CN" altLang="en-US" dirty="0" smtClean="0">
              <a:latin typeface="楷体_GB2312" pitchFamily="49" charset="-122"/>
              <a:cs typeface="Times New Roman" panose="02020603050405020304" pitchFamily="18" charset="0"/>
            </a:endParaRPr>
          </a:p>
          <a:p>
            <a:r>
              <a:rPr lang="zh-CN" altLang="en-US" dirty="0" smtClean="0">
                <a:latin typeface="楷体_GB2312" pitchFamily="49" charset="-122"/>
                <a:cs typeface="Times New Roman" panose="02020603050405020304" pitchFamily="18" charset="0"/>
              </a:rPr>
              <a:t>                         </a:t>
            </a:r>
            <a:endParaRPr lang="en-US" altLang="zh-CN" dirty="0" smtClean="0">
              <a:latin typeface="楷体_GB2312" pitchFamily="49" charset="-122"/>
              <a:cs typeface="Times New Roman" panose="02020603050405020304" pitchFamily="18" charset="0"/>
            </a:endParaRPr>
          </a:p>
        </p:txBody>
      </p:sp>
    </p:spTree>
    <p:extLst>
      <p:ext uri="{BB962C8B-B14F-4D97-AF65-F5344CB8AC3E}">
        <p14:creationId xmlns:p14="http://schemas.microsoft.com/office/powerpoint/2010/main" val="37340197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 xmlns:a16="http://schemas.microsoft.com/office/drawing/2014/main" id="{3B6BE8C6-D6EB-4F91-8681-D0765B4B13F0}"/>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28377" b="71518" l="36099" r="63585">
                        <a14:foregroundMark x1="44015" y1="31309" x2="49588" y2="30262"/>
                        <a14:foregroundMark x1="49588" y1="30262" x2="57948" y2="36230"/>
                        <a14:foregroundMark x1="57948" y1="36230" x2="61368" y2="41361"/>
                        <a14:foregroundMark x1="61368" y1="41361" x2="61368" y2="41361"/>
                        <a14:foregroundMark x1="47055" y1="29215" x2="49588" y2="28377"/>
                        <a14:foregroundMark x1="46548" y1="29319" x2="46548" y2="29319"/>
                        <a14:foregroundMark x1="46042" y1="29319" x2="46042" y2="29319"/>
                        <a14:foregroundMark x1="45662" y1="29424" x2="45662" y2="29424"/>
                        <a14:foregroundMark x1="42875" y1="31623" x2="42875" y2="31623"/>
                        <a14:foregroundMark x1="39012" y1="40105" x2="39012" y2="40105"/>
                        <a14:foregroundMark x1="36985" y1="52880" x2="36985" y2="52880"/>
                        <a14:foregroundMark x1="37175" y1="54031" x2="37175" y2="54031"/>
                        <a14:foregroundMark x1="37175" y1="53822" x2="37175" y2="53822"/>
                        <a14:foregroundMark x1="36922" y1="53403" x2="36922" y2="53403"/>
                        <a14:foregroundMark x1="37872" y1="56545" x2="37872" y2="56545"/>
                        <a14:foregroundMark x1="38062" y1="57487" x2="38062" y2="57487"/>
                        <a14:foregroundMark x1="38125" y1="57906" x2="38125" y2="57906"/>
                        <a14:foregroundMark x1="37492" y1="56649" x2="37492" y2="56649"/>
                        <a14:foregroundMark x1="41229" y1="65759" x2="41229" y2="65759"/>
                        <a14:foregroundMark x1="41102" y1="65340" x2="45092" y2="69529"/>
                        <a14:foregroundMark x1="45092" y1="69529" x2="50095" y2="71204"/>
                        <a14:foregroundMark x1="50095" y1="71204" x2="53325" y2="69529"/>
                        <a14:foregroundMark x1="53578" y1="70366" x2="59215" y2="65340"/>
                        <a14:foregroundMark x1="62508" y1="50052" x2="61621" y2="58115"/>
                        <a14:foregroundMark x1="62698" y1="48482" x2="62698" y2="53089"/>
                        <a14:foregroundMark x1="59721" y1="36545" x2="61685" y2="40733"/>
                        <a14:foregroundMark x1="55795" y1="69215" x2="55795" y2="68691"/>
                        <a14:foregroundMark x1="54275" y1="70681" x2="56681" y2="68168"/>
                        <a14:foregroundMark x1="49842" y1="71518" x2="51045" y2="71518"/>
                        <a14:foregroundMark x1="43382" y1="68796" x2="48322" y2="71414"/>
                        <a14:foregroundMark x1="41102" y1="65759" x2="41862" y2="66702"/>
                        <a14:foregroundMark x1="62635" y1="54869" x2="62065" y2="56859"/>
                        <a14:foregroundMark x1="62888" y1="50785" x2="62825" y2="52880"/>
                        <a14:foregroundMark x1="62065" y1="42513" x2="62508" y2="44084"/>
                        <a14:foregroundMark x1="60355" y1="36963" x2="60925" y2="39476"/>
                        <a14:foregroundMark x1="60608" y1="38115" x2="61368" y2="39058"/>
                        <a14:foregroundMark x1="44712" y1="69948" x2="47498" y2="71309"/>
                        <a14:foregroundMark x1="36922" y1="48482" x2="37112" y2="46911"/>
                        <a14:foregroundMark x1="40469" y1="36126" x2="38822" y2="40000"/>
                        <a14:foregroundMark x1="40595" y1="35916" x2="39012" y2="38953"/>
                        <a14:foregroundMark x1="39582" y1="36963" x2="38759" y2="38743"/>
                        <a14:foregroundMark x1="42749" y1="31937" x2="39772" y2="35602"/>
                      </a14:backgroundRemoval>
                    </a14:imgEffect>
                  </a14:imgLayer>
                </a14:imgProps>
              </a:ext>
              <a:ext uri="{28A0092B-C50C-407E-A947-70E740481C1C}">
                <a14:useLocalDpi xmlns:a14="http://schemas.microsoft.com/office/drawing/2010/main" val="0"/>
              </a:ext>
            </a:extLst>
          </a:blip>
          <a:srcRect l="32796" t="26214" r="32975" b="25158"/>
          <a:stretch/>
        </p:blipFill>
        <p:spPr>
          <a:xfrm>
            <a:off x="5923720" y="971290"/>
            <a:ext cx="3088863" cy="2654067"/>
          </a:xfrm>
          <a:prstGeom prst="rect">
            <a:avLst/>
          </a:prstGeom>
        </p:spPr>
      </p:pic>
      <p:pic>
        <p:nvPicPr>
          <p:cNvPr id="13" name="图片 12">
            <a:extLst>
              <a:ext uri="{FF2B5EF4-FFF2-40B4-BE49-F238E27FC236}">
                <a16:creationId xmlns="" xmlns:a16="http://schemas.microsoft.com/office/drawing/2014/main" id="{04D0C569-C805-4B1E-A26B-4F8C6A2C293B}"/>
              </a:ext>
            </a:extLst>
          </p:cNvPr>
          <p:cNvPicPr>
            <a:picLocks noChangeAspect="1"/>
          </p:cNvPicPr>
          <p:nvPr/>
        </p:nvPicPr>
        <p:blipFill rotWithShape="1">
          <a:blip r:embed="rId4" cstate="print">
            <a:grayscl/>
            <a:extLst>
              <a:ext uri="{28A0092B-C50C-407E-A947-70E740481C1C}">
                <a14:useLocalDpi xmlns:a14="http://schemas.microsoft.com/office/drawing/2010/main" val="0"/>
              </a:ext>
            </a:extLst>
          </a:blip>
          <a:srcRect l="33486" t="25263" r="33777" b="23426"/>
          <a:stretch/>
        </p:blipFill>
        <p:spPr>
          <a:xfrm>
            <a:off x="-3399444" y="1602877"/>
            <a:ext cx="2110559" cy="2000753"/>
          </a:xfrm>
          <a:prstGeom prst="rect">
            <a:avLst/>
          </a:prstGeom>
        </p:spPr>
      </p:pic>
      <p:sp>
        <p:nvSpPr>
          <p:cNvPr id="12" name="文本框 11">
            <a:extLst>
              <a:ext uri="{FF2B5EF4-FFF2-40B4-BE49-F238E27FC236}">
                <a16:creationId xmlns="" xmlns:a16="http://schemas.microsoft.com/office/drawing/2014/main" id="{78C60CA2-E317-4CB4-BB4A-923123C0C7C6}"/>
              </a:ext>
            </a:extLst>
          </p:cNvPr>
          <p:cNvSpPr txBox="1"/>
          <p:nvPr/>
        </p:nvSpPr>
        <p:spPr>
          <a:xfrm>
            <a:off x="4339893" y="3832348"/>
            <a:ext cx="4565568" cy="707886"/>
          </a:xfrm>
          <a:prstGeom prst="rect">
            <a:avLst/>
          </a:prstGeom>
          <a:noFill/>
        </p:spPr>
        <p:txBody>
          <a:bodyPr wrap="square" rtlCol="0">
            <a:spAutoFit/>
          </a:bodyPr>
          <a:lstStyle/>
          <a:p>
            <a:r>
              <a:rPr lang="zh-CN" altLang="en-US" sz="4000" b="1" dirty="0" smtClean="0">
                <a:solidFill>
                  <a:schemeClr val="tx1">
                    <a:lumMod val="95000"/>
                    <a:lumOff val="5000"/>
                  </a:schemeClr>
                </a:solidFill>
                <a:latin typeface="思源黑体 CN Heavy" panose="020B0A00000000000000" pitchFamily="34" charset="-122"/>
                <a:ea typeface="思源黑体 CN Heavy" panose="020B0A00000000000000" pitchFamily="34" charset="-122"/>
              </a:rPr>
              <a:t>财务管理结构</a:t>
            </a:r>
            <a:endParaRPr lang="zh-CN" altLang="en-US" sz="4000" b="1" dirty="0">
              <a:solidFill>
                <a:schemeClr val="tx1">
                  <a:lumMod val="95000"/>
                  <a:lumOff val="5000"/>
                </a:schemeClr>
              </a:solidFill>
              <a:latin typeface="思源黑体 CN Heavy" panose="020B0A00000000000000" pitchFamily="34" charset="-122"/>
              <a:ea typeface="思源黑体 CN Heavy" panose="020B0A00000000000000" pitchFamily="34" charset="-122"/>
              <a:sym typeface="Arial" panose="020B0604020202020204" pitchFamily="34" charset="0"/>
            </a:endParaRPr>
          </a:p>
        </p:txBody>
      </p:sp>
      <p:sp>
        <p:nvSpPr>
          <p:cNvPr id="16" name="文本框 15">
            <a:extLst>
              <a:ext uri="{FF2B5EF4-FFF2-40B4-BE49-F238E27FC236}">
                <a16:creationId xmlns="" xmlns:a16="http://schemas.microsoft.com/office/drawing/2014/main" id="{8B35FB39-01A6-4171-AAD8-CF0D93C2AA88}"/>
              </a:ext>
            </a:extLst>
          </p:cNvPr>
          <p:cNvSpPr txBox="1"/>
          <p:nvPr/>
        </p:nvSpPr>
        <p:spPr>
          <a:xfrm>
            <a:off x="3320621" y="3801571"/>
            <a:ext cx="1125289" cy="707886"/>
          </a:xfrm>
          <a:prstGeom prst="rect">
            <a:avLst/>
          </a:prstGeom>
          <a:noFill/>
        </p:spPr>
        <p:txBody>
          <a:bodyPr wrap="square" rtlCol="0">
            <a:spAutoFit/>
          </a:bodyPr>
          <a:lstStyle/>
          <a:p>
            <a:r>
              <a:rPr lang="en-US" altLang="zh-CN" sz="4000" dirty="0" smtClean="0">
                <a:solidFill>
                  <a:srgbClr val="105FDC"/>
                </a:solidFill>
                <a:latin typeface="思源黑体 CN Heavy" panose="020B0A00000000000000" pitchFamily="34" charset="-122"/>
                <a:ea typeface="思源黑体 CN Heavy" panose="020B0A00000000000000" pitchFamily="34" charset="-122"/>
                <a:sym typeface="Arial" panose="020B0604020202020204" pitchFamily="34" charset="0"/>
              </a:rPr>
              <a:t>04</a:t>
            </a:r>
            <a:endParaRPr lang="zh-CN" altLang="en-US" sz="4000" dirty="0">
              <a:solidFill>
                <a:srgbClr val="105FDC"/>
              </a:solidFill>
              <a:latin typeface="思源黑体 CN Heavy" panose="020B0A00000000000000" pitchFamily="34" charset="-122"/>
              <a:ea typeface="思源黑体 CN Heavy" panose="020B0A00000000000000" pitchFamily="34" charset="-122"/>
              <a:sym typeface="Arial" panose="020B0604020202020204" pitchFamily="34" charset="0"/>
            </a:endParaRPr>
          </a:p>
        </p:txBody>
      </p:sp>
      <p:grpSp>
        <p:nvGrpSpPr>
          <p:cNvPr id="20" name="组合 19">
            <a:extLst>
              <a:ext uri="{FF2B5EF4-FFF2-40B4-BE49-F238E27FC236}">
                <a16:creationId xmlns="" xmlns:a16="http://schemas.microsoft.com/office/drawing/2014/main" id="{D7D1C38A-37C4-4394-B65D-A961A85BE94A}"/>
              </a:ext>
            </a:extLst>
          </p:cNvPr>
          <p:cNvGrpSpPr/>
          <p:nvPr/>
        </p:nvGrpSpPr>
        <p:grpSpPr>
          <a:xfrm>
            <a:off x="11684000" y="475990"/>
            <a:ext cx="188686" cy="806842"/>
            <a:chOff x="11662682" y="5037171"/>
            <a:chExt cx="188686" cy="806842"/>
          </a:xfrm>
        </p:grpSpPr>
        <p:cxnSp>
          <p:nvCxnSpPr>
            <p:cNvPr id="21" name="直接连接符 20">
              <a:extLst>
                <a:ext uri="{FF2B5EF4-FFF2-40B4-BE49-F238E27FC236}">
                  <a16:creationId xmlns="" xmlns:a16="http://schemas.microsoft.com/office/drawing/2014/main" id="{02FBCB24-5412-4A31-B6D4-4D4A88787F4E}"/>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 xmlns:a16="http://schemas.microsoft.com/office/drawing/2014/main" id="{50C8B953-A041-4A00-AC9C-949D89FD8859}"/>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 xmlns:a16="http://schemas.microsoft.com/office/drawing/2014/main" id="{B3A932DD-51D6-4BD5-9AB9-96D75CB8D36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 xmlns:a16="http://schemas.microsoft.com/office/drawing/2014/main" id="{6B9AFE9B-9D7C-4527-B566-A955C9B9A478}"/>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 xmlns:a16="http://schemas.microsoft.com/office/drawing/2014/main" id="{9B67A09E-74EA-41D1-B3C3-BB9C43E0B6E9}"/>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 xmlns:a16="http://schemas.microsoft.com/office/drawing/2014/main" id="{D2681088-ACE8-4F1D-B45E-49135C0D30DE}"/>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0" name="直角三角形 29">
              <a:extLst>
                <a:ext uri="{FF2B5EF4-FFF2-40B4-BE49-F238E27FC236}">
                  <a16:creationId xmlns="" xmlns:a16="http://schemas.microsoft.com/office/drawing/2014/main" id="{D87736CD-C67E-40EC-8A1C-771BA59DA137}"/>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grpSp>
        <p:nvGrpSpPr>
          <p:cNvPr id="31" name="组合 30">
            <a:extLst>
              <a:ext uri="{FF2B5EF4-FFF2-40B4-BE49-F238E27FC236}">
                <a16:creationId xmlns="" xmlns:a16="http://schemas.microsoft.com/office/drawing/2014/main" id="{2C4E2B9B-4BFF-4C78-9DF6-7D19C520DCDB}"/>
              </a:ext>
            </a:extLst>
          </p:cNvPr>
          <p:cNvGrpSpPr/>
          <p:nvPr/>
        </p:nvGrpSpPr>
        <p:grpSpPr>
          <a:xfrm>
            <a:off x="11684000" y="5839860"/>
            <a:ext cx="188686" cy="187717"/>
            <a:chOff x="11684000" y="6348181"/>
            <a:chExt cx="188686" cy="187717"/>
          </a:xfrm>
        </p:grpSpPr>
        <p:cxnSp>
          <p:nvCxnSpPr>
            <p:cNvPr id="33" name="直接连接符 32">
              <a:extLst>
                <a:ext uri="{FF2B5EF4-FFF2-40B4-BE49-F238E27FC236}">
                  <a16:creationId xmlns="" xmlns:a16="http://schemas.microsoft.com/office/drawing/2014/main" id="{E0DC969C-1551-4FAC-8688-0404A570DACF}"/>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4" name="直角三角形 33">
              <a:extLst>
                <a:ext uri="{FF2B5EF4-FFF2-40B4-BE49-F238E27FC236}">
                  <a16:creationId xmlns="" xmlns:a16="http://schemas.microsoft.com/office/drawing/2014/main" id="{C4B7B2EB-C72F-4716-9EA7-E7D5301BF898}"/>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7" name="íSḻiḍé">
            <a:extLst>
              <a:ext uri="{FF2B5EF4-FFF2-40B4-BE49-F238E27FC236}">
                <a16:creationId xmlns="" xmlns:a16="http://schemas.microsoft.com/office/drawing/2014/main" id="{1C45B19F-2E6D-4ADB-AC09-8ECE388DC2B3}"/>
              </a:ext>
            </a:extLst>
          </p:cNvPr>
          <p:cNvCxnSpPr/>
          <p:nvPr/>
        </p:nvCxnSpPr>
        <p:spPr>
          <a:xfrm>
            <a:off x="2854683" y="4613708"/>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27668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4650258"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rPr>
              <a:t>财务治理结构</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2" name="Rectangle 3"/>
          <p:cNvSpPr txBox="1">
            <a:spLocks noRot="1" noChangeArrowheads="1"/>
          </p:cNvSpPr>
          <p:nvPr/>
        </p:nvSpPr>
        <p:spPr>
          <a:xfrm>
            <a:off x="2036739" y="2167843"/>
            <a:ext cx="6797658" cy="439261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en-US" sz="2800" dirty="0">
                <a:latin typeface="楷体_GB2312" pitchFamily="49" charset="-122"/>
              </a:rPr>
              <a:t>财务治理结构含义 </a:t>
            </a:r>
          </a:p>
          <a:p>
            <a:pPr algn="l"/>
            <a:r>
              <a:rPr lang="zh-CN" altLang="en-US" sz="2800" dirty="0">
                <a:latin typeface="楷体_GB2312" pitchFamily="49" charset="-122"/>
              </a:rPr>
              <a:t>公司财务治理结构属于公司治理结构的范畴。关于公司治理结构的含义，按着公司建立治理结构的目的不同，有不同的解释。 </a:t>
            </a:r>
          </a:p>
          <a:p>
            <a:pPr algn="l">
              <a:lnSpc>
                <a:spcPct val="150000"/>
              </a:lnSpc>
            </a:pPr>
            <a:r>
              <a:rPr lang="zh-CN" altLang="en-US" sz="2800" dirty="0" smtClean="0">
                <a:latin typeface="+mn-ea"/>
                <a:cs typeface="Times New Roman" panose="02020603050405020304" pitchFamily="18" charset="0"/>
              </a:rPr>
              <a:t> </a:t>
            </a:r>
            <a:endParaRPr lang="en-US" altLang="zh-CN" sz="2800" dirty="0">
              <a:latin typeface="+mn-ea"/>
              <a:cs typeface="Times New Roman" panose="02020603050405020304" pitchFamily="18" charset="0"/>
            </a:endParaRPr>
          </a:p>
          <a:p>
            <a:pPr>
              <a:lnSpc>
                <a:spcPct val="200000"/>
              </a:lnSpc>
            </a:pPr>
            <a:endParaRPr lang="zh-CN" altLang="en-US" dirty="0" smtClean="0">
              <a:latin typeface="楷体_GB2312" pitchFamily="49" charset="-122"/>
              <a:cs typeface="Times New Roman" panose="02020603050405020304" pitchFamily="18" charset="0"/>
            </a:endParaRPr>
          </a:p>
          <a:p>
            <a:r>
              <a:rPr lang="zh-CN" altLang="en-US" dirty="0" smtClean="0">
                <a:latin typeface="楷体_GB2312" pitchFamily="49" charset="-122"/>
                <a:cs typeface="Times New Roman" panose="02020603050405020304" pitchFamily="18" charset="0"/>
              </a:rPr>
              <a:t>                         </a:t>
            </a:r>
            <a:endParaRPr lang="en-US" altLang="zh-CN" dirty="0" smtClean="0">
              <a:latin typeface="楷体_GB2312" pitchFamily="49" charset="-122"/>
              <a:cs typeface="Times New Roman" panose="02020603050405020304" pitchFamily="18" charset="0"/>
            </a:endParaRPr>
          </a:p>
        </p:txBody>
      </p:sp>
    </p:spTree>
    <p:extLst>
      <p:ext uri="{BB962C8B-B14F-4D97-AF65-F5344CB8AC3E}">
        <p14:creationId xmlns:p14="http://schemas.microsoft.com/office/powerpoint/2010/main" val="158739393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6476196"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a:latin typeface="黑体" panose="02010609060101010101" pitchFamily="49" charset="-122"/>
                <a:ea typeface="黑体" panose="02010609060101010101" pitchFamily="49" charset="-122"/>
              </a:rPr>
              <a:t>企业治理结构与财务治理</a:t>
            </a:r>
            <a:r>
              <a:rPr lang="zh-CN" altLang="en-US" sz="3200" dirty="0" smtClean="0">
                <a:latin typeface="黑体" panose="02010609060101010101" pitchFamily="49" charset="-122"/>
                <a:ea typeface="黑体" panose="02010609060101010101" pitchFamily="49" charset="-122"/>
              </a:rPr>
              <a:t>结构</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715277" y="2115733"/>
            <a:ext cx="7772400" cy="4114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zh-CN" altLang="en-US" sz="2800" dirty="0" smtClean="0"/>
              <a:t>企业治理结构是规范企业活动的制度结构，财务治理结构是规范企业财务活动的制度结构，财务治理结构是企业或公司治理结构的重要组成部分。“财务治理结构”的概念有广义、狭义之分。</a:t>
            </a:r>
          </a:p>
        </p:txBody>
      </p:sp>
    </p:spTree>
    <p:extLst>
      <p:ext uri="{BB962C8B-B14F-4D97-AF65-F5344CB8AC3E}">
        <p14:creationId xmlns:p14="http://schemas.microsoft.com/office/powerpoint/2010/main" val="309129978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6476196"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rPr>
              <a:t>广义财务</a:t>
            </a:r>
            <a:r>
              <a:rPr lang="zh-CN" altLang="en-US" sz="3200" dirty="0">
                <a:latin typeface="黑体" panose="02010609060101010101" pitchFamily="49" charset="-122"/>
                <a:ea typeface="黑体" panose="02010609060101010101" pitchFamily="49" charset="-122"/>
              </a:rPr>
              <a:t>治理</a:t>
            </a:r>
            <a:r>
              <a:rPr lang="zh-CN" altLang="en-US" sz="3200" dirty="0" smtClean="0">
                <a:latin typeface="黑体" panose="02010609060101010101" pitchFamily="49" charset="-122"/>
                <a:ea typeface="黑体" panose="02010609060101010101" pitchFamily="49" charset="-122"/>
              </a:rPr>
              <a:t>结构</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1" name="Rectangle 3"/>
          <p:cNvSpPr txBox="1">
            <a:spLocks noRot="1" noChangeArrowheads="1"/>
          </p:cNvSpPr>
          <p:nvPr/>
        </p:nvSpPr>
        <p:spPr>
          <a:xfrm>
            <a:off x="1715277" y="2033351"/>
            <a:ext cx="7772400" cy="4114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zh-CN" altLang="en-US" sz="2800" dirty="0" smtClean="0"/>
              <a:t>一般是指企业内部与</a:t>
            </a:r>
            <a:r>
              <a:rPr lang="zh-CN" altLang="en-US" sz="2800" dirty="0" smtClean="0">
                <a:solidFill>
                  <a:srgbClr val="0066FF"/>
                </a:solidFill>
              </a:rPr>
              <a:t>外部相结合</a:t>
            </a:r>
            <a:r>
              <a:rPr lang="zh-CN" altLang="en-US" sz="2800" dirty="0" smtClean="0"/>
              <a:t>，共同对企业财务进行治理，实现企业财务管理目标，以协调企业与其利益相关者之间财务关系的一套正式的、非正式的制度结构。</a:t>
            </a:r>
          </a:p>
          <a:p>
            <a:pPr algn="l">
              <a:lnSpc>
                <a:spcPct val="150000"/>
              </a:lnSpc>
            </a:pPr>
            <a:endParaRPr lang="en-US" altLang="zh-CN" sz="2800" dirty="0" smtClean="0"/>
          </a:p>
        </p:txBody>
      </p:sp>
    </p:spTree>
    <p:extLst>
      <p:ext uri="{BB962C8B-B14F-4D97-AF65-F5344CB8AC3E}">
        <p14:creationId xmlns:p14="http://schemas.microsoft.com/office/powerpoint/2010/main" val="274584670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6476196"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rPr>
              <a:t>狭义财务</a:t>
            </a:r>
            <a:r>
              <a:rPr lang="zh-CN" altLang="en-US" sz="3200" dirty="0">
                <a:latin typeface="黑体" panose="02010609060101010101" pitchFamily="49" charset="-122"/>
                <a:ea typeface="黑体" panose="02010609060101010101" pitchFamily="49" charset="-122"/>
              </a:rPr>
              <a:t>治理</a:t>
            </a:r>
            <a:r>
              <a:rPr lang="zh-CN" altLang="en-US" sz="3200" dirty="0" smtClean="0">
                <a:latin typeface="黑体" panose="02010609060101010101" pitchFamily="49" charset="-122"/>
                <a:ea typeface="黑体" panose="02010609060101010101" pitchFamily="49" charset="-122"/>
              </a:rPr>
              <a:t>结构</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0" name="Rectangle 3"/>
          <p:cNvSpPr txBox="1">
            <a:spLocks noRot="1" noChangeArrowheads="1"/>
          </p:cNvSpPr>
          <p:nvPr/>
        </p:nvSpPr>
        <p:spPr>
          <a:xfrm>
            <a:off x="1845972" y="2050890"/>
            <a:ext cx="7772400" cy="4114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zh-CN" altLang="en-US" sz="2800" dirty="0" smtClean="0"/>
              <a:t>一般是指财务内部治理结构，是指与企业内部治理结构相适应的财务权利、责任和利益划分的组织制度结构。建立这样的组织结构，是为了形成法人治理结构下的三大财务机制，包括财务决策机制、财务监控机制和财务激励机制。</a:t>
            </a:r>
          </a:p>
        </p:txBody>
      </p:sp>
    </p:spTree>
    <p:extLst>
      <p:ext uri="{BB962C8B-B14F-4D97-AF65-F5344CB8AC3E}">
        <p14:creationId xmlns:p14="http://schemas.microsoft.com/office/powerpoint/2010/main" val="191172463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6476196"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a:latin typeface="黑体" panose="02010609060101010101" pitchFamily="49" charset="-122"/>
                <a:ea typeface="黑体" panose="02010609060101010101" pitchFamily="49" charset="-122"/>
              </a:rPr>
              <a:t>公司分层</a:t>
            </a:r>
            <a:r>
              <a:rPr lang="zh-CN" altLang="en-US" sz="3200" dirty="0" smtClean="0">
                <a:latin typeface="黑体" panose="02010609060101010101" pitchFamily="49" charset="-122"/>
                <a:ea typeface="黑体" panose="02010609060101010101" pitchFamily="49" charset="-122"/>
              </a:rPr>
              <a:t>财务</a:t>
            </a:r>
            <a:r>
              <a:rPr lang="zh-CN" altLang="en-US" sz="3200" dirty="0">
                <a:latin typeface="黑体" panose="02010609060101010101" pitchFamily="49" charset="-122"/>
                <a:ea typeface="黑体" panose="02010609060101010101" pitchFamily="49" charset="-122"/>
              </a:rPr>
              <a:t>治理</a:t>
            </a:r>
            <a:r>
              <a:rPr lang="zh-CN" altLang="en-US" sz="3200" dirty="0" smtClean="0">
                <a:latin typeface="黑体" panose="02010609060101010101" pitchFamily="49" charset="-122"/>
                <a:ea typeface="黑体" panose="02010609060101010101" pitchFamily="49" charset="-122"/>
              </a:rPr>
              <a:t>结构</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sp>
        <p:nvSpPr>
          <p:cNvPr id="21" name="Rectangle 3"/>
          <p:cNvSpPr txBox="1">
            <a:spLocks noRot="1" noChangeArrowheads="1"/>
          </p:cNvSpPr>
          <p:nvPr/>
        </p:nvSpPr>
        <p:spPr>
          <a:xfrm>
            <a:off x="1417055" y="2044464"/>
            <a:ext cx="7921625" cy="410368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33400" indent="-533400" algn="l">
              <a:lnSpc>
                <a:spcPct val="150000"/>
              </a:lnSpc>
              <a:buFontTx/>
              <a:buNone/>
            </a:pPr>
            <a:r>
              <a:rPr lang="en-US" altLang="zh-CN" sz="2800" dirty="0" smtClean="0">
                <a:latin typeface="+mn-ea"/>
              </a:rPr>
              <a:t>   </a:t>
            </a:r>
            <a:r>
              <a:rPr lang="zh-CN" altLang="en-US" sz="2800" dirty="0" smtClean="0">
                <a:latin typeface="+mn-ea"/>
              </a:rPr>
              <a:t>公司股东大会、董事会、监事会和经理层之间的关系构成公司治理结构的主要关系。从财务决策和财权代理的层次上看，建立股东大会、董事会和经理层三个层次的财务决策机制和财务控制机制是公司财务治理结构的主要内容 </a:t>
            </a:r>
            <a:br>
              <a:rPr lang="zh-CN" altLang="en-US" sz="2800" dirty="0" smtClean="0">
                <a:latin typeface="+mn-ea"/>
              </a:rPr>
            </a:br>
            <a:endParaRPr lang="zh-CN" altLang="en-US" sz="2800" dirty="0" smtClean="0">
              <a:latin typeface="+mn-ea"/>
              <a:cs typeface="Times New Roman" panose="02020603050405020304" pitchFamily="18" charset="0"/>
            </a:endParaRPr>
          </a:p>
          <a:p>
            <a:pPr marL="533400" indent="-533400">
              <a:buFontTx/>
              <a:buNone/>
            </a:pPr>
            <a:endParaRPr lang="zh-CN" altLang="en-US" dirty="0" smtClean="0">
              <a:latin typeface="楷体_GB2312" pitchFamily="49" charset="-122"/>
            </a:endParaRPr>
          </a:p>
          <a:p>
            <a:pPr marL="533400" indent="-533400">
              <a:buFontTx/>
              <a:buAutoNum type="arabicPeriod"/>
            </a:pPr>
            <a:endParaRPr lang="en-US" altLang="zh-CN" dirty="0" smtClean="0">
              <a:latin typeface="楷体_GB2312" pitchFamily="49" charset="-122"/>
              <a:cs typeface="Times New Roman" panose="02020603050405020304" pitchFamily="18" charset="0"/>
            </a:endParaRPr>
          </a:p>
        </p:txBody>
      </p:sp>
    </p:spTree>
    <p:extLst>
      <p:ext uri="{BB962C8B-B14F-4D97-AF65-F5344CB8AC3E}">
        <p14:creationId xmlns:p14="http://schemas.microsoft.com/office/powerpoint/2010/main" val="313918148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7" name="Rectangle 2"/>
          <p:cNvSpPr txBox="1">
            <a:spLocks noRot="1" noChangeArrowheads="1"/>
          </p:cNvSpPr>
          <p:nvPr/>
        </p:nvSpPr>
        <p:spPr>
          <a:xfrm>
            <a:off x="2036739" y="802057"/>
            <a:ext cx="6476196" cy="8239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dirty="0" smtClean="0">
                <a:latin typeface="黑体" panose="02010609060101010101" pitchFamily="49" charset="-122"/>
                <a:ea typeface="黑体" panose="02010609060101010101" pitchFamily="49" charset="-122"/>
              </a:rPr>
              <a:t>财务管理主体</a:t>
            </a:r>
            <a:endParaRPr lang="zh-CN" altLang="en-US" sz="3200" dirty="0" smtClean="0">
              <a:latin typeface="宋体" panose="02010600030101010101" pitchFamily="2" charset="-122"/>
              <a:ea typeface="黑体" panose="02010609060101010101" pitchFamily="49" charset="-122"/>
            </a:endParaRPr>
          </a:p>
        </p:txBody>
      </p:sp>
      <p:grpSp>
        <p:nvGrpSpPr>
          <p:cNvPr id="8" name="组合 7">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11" name="直接连接符 10">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直角三角形 16">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8" name="íSḻiḍé">
            <a:extLst>
              <a:ext uri="{FF2B5EF4-FFF2-40B4-BE49-F238E27FC236}">
                <a16:creationId xmlns="" xmlns:a16="http://schemas.microsoft.com/office/drawing/2014/main" id="{1C45B19F-2E6D-4ADB-AC09-8ECE388DC2B3}"/>
              </a:ext>
            </a:extLst>
          </p:cNvPr>
          <p:cNvCxnSpPr/>
          <p:nvPr/>
        </p:nvCxnSpPr>
        <p:spPr>
          <a:xfrm>
            <a:off x="1215389" y="1797329"/>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19440" y="966332"/>
            <a:ext cx="991675" cy="830997"/>
          </a:xfrm>
          <a:prstGeom prst="rect">
            <a:avLst/>
          </a:prstGeom>
        </p:spPr>
        <p:txBody>
          <a:bodyPr wrap="square">
            <a:spAutoFit/>
          </a:bodyPr>
          <a:lstStyle/>
          <a:p>
            <a:r>
              <a:rPr lang="en-US" altLang="zh-CN" sz="4800" dirty="0" smtClean="0">
                <a:solidFill>
                  <a:srgbClr val="015AD7"/>
                </a:solidFill>
                <a:latin typeface="思源黑体 CN Heavy" panose="020B0A00000000000000" pitchFamily="34" charset="-122"/>
                <a:ea typeface="思源黑体 CN Heavy" panose="020B0A00000000000000" pitchFamily="34" charset="-122"/>
                <a:sym typeface="Arial" panose="020B0604020202020204" pitchFamily="34" charset="0"/>
              </a:rPr>
              <a:t>F</a:t>
            </a:r>
            <a:endParaRPr lang="zh-CN" altLang="en-US" sz="4800" dirty="0"/>
          </a:p>
        </p:txBody>
      </p:sp>
      <p:pic>
        <p:nvPicPr>
          <p:cNvPr id="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715277" y="2048754"/>
            <a:ext cx="7120384" cy="4233474"/>
          </a:xfrm>
          <a:prstGeom prst="rect">
            <a:avLst/>
          </a:prstGeom>
          <a:noFill/>
          <a:ln>
            <a:solidFill>
              <a:schemeClr val="accent1"/>
            </a:solidFill>
          </a:ln>
        </p:spPr>
      </p:pic>
    </p:spTree>
    <p:extLst>
      <p:ext uri="{BB962C8B-B14F-4D97-AF65-F5344CB8AC3E}">
        <p14:creationId xmlns:p14="http://schemas.microsoft.com/office/powerpoint/2010/main" val="397204496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DFF26331-E3CD-4CAD-9F7D-C6F1BEC28018}"/>
              </a:ext>
            </a:extLst>
          </p:cNvPr>
          <p:cNvGrpSpPr/>
          <p:nvPr/>
        </p:nvGrpSpPr>
        <p:grpSpPr>
          <a:xfrm rot="10800000">
            <a:off x="11737535" y="6174590"/>
            <a:ext cx="188686" cy="187717"/>
            <a:chOff x="11684000" y="6348181"/>
            <a:chExt cx="188686" cy="187717"/>
          </a:xfrm>
        </p:grpSpPr>
        <p:cxnSp>
          <p:nvCxnSpPr>
            <p:cNvPr id="37" name="直接连接符 36">
              <a:extLst>
                <a:ext uri="{FF2B5EF4-FFF2-40B4-BE49-F238E27FC236}">
                  <a16:creationId xmlns="" xmlns:a16="http://schemas.microsoft.com/office/drawing/2014/main" id="{57598072-517F-457F-9531-0BCAC265C509}"/>
                </a:ext>
              </a:extLst>
            </p:cNvPr>
            <p:cNvCxnSpPr>
              <a:cxnSpLocks/>
            </p:cNvCxnSpPr>
            <p:nvPr/>
          </p:nvCxnSpPr>
          <p:spPr>
            <a:xfrm flipH="1">
              <a:off x="11684000" y="634818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8" name="直角三角形 37">
              <a:extLst>
                <a:ext uri="{FF2B5EF4-FFF2-40B4-BE49-F238E27FC236}">
                  <a16:creationId xmlns="" xmlns:a16="http://schemas.microsoft.com/office/drawing/2014/main" id="{7EAC9A7C-47B8-4C2D-908D-6A915AC6D072}"/>
                </a:ext>
              </a:extLst>
            </p:cNvPr>
            <p:cNvSpPr/>
            <p:nvPr/>
          </p:nvSpPr>
          <p:spPr>
            <a:xfrm rot="18983614">
              <a:off x="11720730" y="6408112"/>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
        <p:nvSpPr>
          <p:cNvPr id="39" name="文本框 38">
            <a:extLst>
              <a:ext uri="{FF2B5EF4-FFF2-40B4-BE49-F238E27FC236}">
                <a16:creationId xmlns="" xmlns:a16="http://schemas.microsoft.com/office/drawing/2014/main" id="{FE93F85A-1299-447C-8AD2-237187166F2C}"/>
              </a:ext>
            </a:extLst>
          </p:cNvPr>
          <p:cNvSpPr txBox="1"/>
          <p:nvPr/>
        </p:nvSpPr>
        <p:spPr>
          <a:xfrm>
            <a:off x="660011" y="524299"/>
            <a:ext cx="2108947" cy="646331"/>
          </a:xfrm>
          <a:prstGeom prst="rect">
            <a:avLst/>
          </a:prstGeom>
          <a:noFill/>
        </p:spPr>
        <p:txBody>
          <a:bodyPr wrap="square" rtlCol="0">
            <a:spAutoFit/>
          </a:bodyPr>
          <a:lstStyle/>
          <a:p>
            <a:r>
              <a:rPr lang="zh-CN" altLang="en-US" sz="3600" b="1" dirty="0" smtClean="0">
                <a:solidFill>
                  <a:srgbClr val="015AD7"/>
                </a:solidFill>
                <a:latin typeface="黑体" panose="02010609060101010101" pitchFamily="49" charset="-122"/>
                <a:ea typeface="黑体" panose="02010609060101010101" pitchFamily="49" charset="-122"/>
                <a:sym typeface="Arial" panose="020B0604020202020204" pitchFamily="34" charset="0"/>
              </a:rPr>
              <a:t>小  结</a:t>
            </a:r>
            <a:endParaRPr lang="zh-CN" altLang="en-US" sz="3600" b="1" dirty="0">
              <a:solidFill>
                <a:srgbClr val="015AD7"/>
              </a:solidFill>
              <a:latin typeface="黑体" panose="02010609060101010101" pitchFamily="49" charset="-122"/>
              <a:ea typeface="黑体" panose="02010609060101010101" pitchFamily="49" charset="-122"/>
              <a:sym typeface="Arial" panose="020B0604020202020204" pitchFamily="34" charset="0"/>
            </a:endParaRPr>
          </a:p>
        </p:txBody>
      </p:sp>
      <p:grpSp>
        <p:nvGrpSpPr>
          <p:cNvPr id="7" name="组合 6">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8" name="直接连接符 7">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4" name="直角三角形 13">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cxnSp>
        <p:nvCxnSpPr>
          <p:cNvPr id="17" name="íSḻiḍé">
            <a:extLst>
              <a:ext uri="{FF2B5EF4-FFF2-40B4-BE49-F238E27FC236}">
                <a16:creationId xmlns="" xmlns:a16="http://schemas.microsoft.com/office/drawing/2014/main" id="{1C45B19F-2E6D-4ADB-AC09-8ECE388DC2B3}"/>
              </a:ext>
            </a:extLst>
          </p:cNvPr>
          <p:cNvCxnSpPr/>
          <p:nvPr/>
        </p:nvCxnSpPr>
        <p:spPr>
          <a:xfrm>
            <a:off x="446708" y="1309271"/>
            <a:ext cx="547160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6" name="Rectangle 3"/>
          <p:cNvSpPr txBox="1">
            <a:spLocks noRot="1" noChangeArrowheads="1"/>
          </p:cNvSpPr>
          <p:nvPr/>
        </p:nvSpPr>
        <p:spPr>
          <a:xfrm>
            <a:off x="1493394" y="2063862"/>
            <a:ext cx="8540750" cy="489743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en-US" sz="2000" dirty="0" smtClean="0"/>
              <a:t>财务活动可以分为筹资活动、投资活动、营运资金日常管理活动和收益分配活动。</a:t>
            </a:r>
          </a:p>
          <a:p>
            <a:pPr algn="l"/>
            <a:r>
              <a:rPr lang="zh-CN" altLang="en-US" sz="2000" dirty="0" smtClean="0"/>
              <a:t>财务关系包括企业与投资者之间的财务关系，企业与债权人之间的财务关系，企业内部各单位之间的财务关系，企业与员工之间的财务关系，企业与政府之间的财务关系。</a:t>
            </a:r>
          </a:p>
          <a:p>
            <a:pPr algn="l"/>
            <a:r>
              <a:rPr lang="zh-CN" altLang="en-US" sz="2000" dirty="0" smtClean="0"/>
              <a:t>复合财务管理目标可概括为：生存、发展、可持续的盈利；单一财务管理目标：企业价值最大化。</a:t>
            </a:r>
          </a:p>
          <a:p>
            <a:pPr algn="l"/>
            <a:r>
              <a:rPr lang="zh-CN" altLang="en-US" sz="2000" dirty="0" smtClean="0"/>
              <a:t>企业的财务管理受金融环境、财税环境、法律环境和其他经济环境等因素的影响。</a:t>
            </a:r>
          </a:p>
          <a:p>
            <a:pPr algn="l"/>
            <a:r>
              <a:rPr lang="zh-CN" altLang="en-US" sz="2000" dirty="0" smtClean="0"/>
              <a:t>企业财务管理目标要符合企业发展目标的要求。单一目标可以分为财务管理复合目标和单一目标。就单一目标来说，一般认为，财务管理目标是企业价值最大化。</a:t>
            </a:r>
          </a:p>
          <a:p>
            <a:pPr algn="l"/>
            <a:r>
              <a:rPr lang="zh-CN" altLang="en-US" sz="2000" dirty="0" smtClean="0"/>
              <a:t>公司财务治理结构从属于公司治理结构，其重点是建立股东大会、董事会和经理层三个层次的财务决策机制和财务控制机制。</a:t>
            </a:r>
          </a:p>
        </p:txBody>
      </p:sp>
    </p:spTree>
    <p:extLst>
      <p:ext uri="{BB962C8B-B14F-4D97-AF65-F5344CB8AC3E}">
        <p14:creationId xmlns:p14="http://schemas.microsoft.com/office/powerpoint/2010/main" val="292830215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D93F5659-CB67-4AF8-9EBC-A4763F01A94D}"/>
              </a:ext>
            </a:extLst>
          </p:cNvPr>
          <p:cNvPicPr>
            <a:picLocks noChangeAspect="1"/>
          </p:cNvPicPr>
          <p:nvPr/>
        </p:nvPicPr>
        <p:blipFill rotWithShape="1">
          <a:blip r:embed="rId3">
            <a:extLst>
              <a:ext uri="{28A0092B-C50C-407E-A947-70E740481C1C}">
                <a14:useLocalDpi xmlns:a14="http://schemas.microsoft.com/office/drawing/2010/main" val="0"/>
              </a:ext>
            </a:extLst>
          </a:blip>
          <a:srcRect t="3112" b="3112"/>
          <a:stretch/>
        </p:blipFill>
        <p:spPr>
          <a:xfrm>
            <a:off x="0" y="0"/>
            <a:ext cx="12091687" cy="6857999"/>
          </a:xfrm>
          <a:prstGeom prst="rect">
            <a:avLst/>
          </a:prstGeom>
        </p:spPr>
      </p:pic>
      <p:sp>
        <p:nvSpPr>
          <p:cNvPr id="19" name="文本框 18">
            <a:extLst>
              <a:ext uri="{FF2B5EF4-FFF2-40B4-BE49-F238E27FC236}">
                <a16:creationId xmlns="" xmlns:a16="http://schemas.microsoft.com/office/drawing/2014/main" id="{907FB24D-70D7-4E3B-B203-7158EE728473}"/>
              </a:ext>
            </a:extLst>
          </p:cNvPr>
          <p:cNvSpPr txBox="1"/>
          <p:nvPr/>
        </p:nvSpPr>
        <p:spPr>
          <a:xfrm>
            <a:off x="3006271" y="3199397"/>
            <a:ext cx="6955876" cy="1015663"/>
          </a:xfrm>
          <a:prstGeom prst="rect">
            <a:avLst/>
          </a:prstGeom>
          <a:noFill/>
        </p:spPr>
        <p:txBody>
          <a:bodyPr wrap="square" rtlCol="0">
            <a:spAutoFit/>
          </a:bodyPr>
          <a:lstStyle/>
          <a:p>
            <a:r>
              <a:rPr lang="en-US" altLang="zh-CN" sz="6000" dirty="0" smtClean="0">
                <a:solidFill>
                  <a:schemeClr val="tx1">
                    <a:lumMod val="95000"/>
                    <a:lumOff val="5000"/>
                  </a:schemeClr>
                </a:solidFill>
                <a:latin typeface="思源黑体 CN Heavy" panose="020B0A00000000000000" pitchFamily="34" charset="-122"/>
                <a:ea typeface="思源黑体 CN Heavy" panose="020B0A00000000000000" pitchFamily="34" charset="-122"/>
                <a:sym typeface="Arial" panose="020B0604020202020204" pitchFamily="34" charset="0"/>
              </a:rPr>
              <a:t>Have a good time</a:t>
            </a:r>
            <a:endParaRPr lang="zh-CN" altLang="en-US" sz="6000" dirty="0">
              <a:solidFill>
                <a:schemeClr val="tx1">
                  <a:lumMod val="95000"/>
                  <a:lumOff val="5000"/>
                </a:schemeClr>
              </a:solidFill>
              <a:latin typeface="思源黑体 CN Heavy" panose="020B0A00000000000000" pitchFamily="34" charset="-122"/>
              <a:ea typeface="思源黑体 CN Heavy" panose="020B0A00000000000000" pitchFamily="34" charset="-122"/>
              <a:sym typeface="Arial" panose="020B0604020202020204" pitchFamily="34" charset="0"/>
            </a:endParaRPr>
          </a:p>
        </p:txBody>
      </p:sp>
      <p:grpSp>
        <p:nvGrpSpPr>
          <p:cNvPr id="11" name="组合 10">
            <a:extLst>
              <a:ext uri="{FF2B5EF4-FFF2-40B4-BE49-F238E27FC236}">
                <a16:creationId xmlns="" xmlns:a16="http://schemas.microsoft.com/office/drawing/2014/main" id="{2BF12FC0-6413-466D-8164-7A276AC55331}"/>
              </a:ext>
            </a:extLst>
          </p:cNvPr>
          <p:cNvGrpSpPr/>
          <p:nvPr/>
        </p:nvGrpSpPr>
        <p:grpSpPr>
          <a:xfrm>
            <a:off x="11684000" y="475990"/>
            <a:ext cx="188686" cy="806842"/>
            <a:chOff x="11662682" y="5037171"/>
            <a:chExt cx="188686" cy="806842"/>
          </a:xfrm>
        </p:grpSpPr>
        <p:cxnSp>
          <p:nvCxnSpPr>
            <p:cNvPr id="6" name="直接连接符 5">
              <a:extLst>
                <a:ext uri="{FF2B5EF4-FFF2-40B4-BE49-F238E27FC236}">
                  <a16:creationId xmlns="" xmlns:a16="http://schemas.microsoft.com/office/drawing/2014/main" id="{C6B191A2-3C57-4A71-A419-21D15B08D240}"/>
                </a:ext>
              </a:extLst>
            </p:cNvPr>
            <p:cNvCxnSpPr>
              <a:cxnSpLocks/>
            </p:cNvCxnSpPr>
            <p:nvPr/>
          </p:nvCxnSpPr>
          <p:spPr>
            <a:xfrm flipH="1">
              <a:off x="11662682" y="56562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0D91E2AF-CBE2-4E08-ACC2-B9F7F7D17663}"/>
                </a:ext>
              </a:extLst>
            </p:cNvPr>
            <p:cNvCxnSpPr>
              <a:cxnSpLocks/>
            </p:cNvCxnSpPr>
            <p:nvPr/>
          </p:nvCxnSpPr>
          <p:spPr>
            <a:xfrm flipH="1">
              <a:off x="11662682" y="55324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02767DA6-E3A0-44CB-BF4F-1D868C4B0474}"/>
                </a:ext>
              </a:extLst>
            </p:cNvPr>
            <p:cNvCxnSpPr>
              <a:cxnSpLocks/>
            </p:cNvCxnSpPr>
            <p:nvPr/>
          </p:nvCxnSpPr>
          <p:spPr>
            <a:xfrm flipH="1">
              <a:off x="11662682" y="540864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A396B668-8494-4EB0-9733-B275FF5524E7}"/>
                </a:ext>
              </a:extLst>
            </p:cNvPr>
            <p:cNvCxnSpPr>
              <a:cxnSpLocks/>
            </p:cNvCxnSpPr>
            <p:nvPr/>
          </p:nvCxnSpPr>
          <p:spPr>
            <a:xfrm flipH="1">
              <a:off x="11662682" y="528482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 xmlns:a16="http://schemas.microsoft.com/office/drawing/2014/main" id="{5CA876BD-66C3-4AFD-B1FE-819EDF781F5D}"/>
                </a:ext>
              </a:extLst>
            </p:cNvPr>
            <p:cNvCxnSpPr>
              <a:cxnSpLocks/>
            </p:cNvCxnSpPr>
            <p:nvPr/>
          </p:nvCxnSpPr>
          <p:spPr>
            <a:xfrm flipH="1">
              <a:off x="11662682" y="5160996"/>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2BDD2FCC-204B-4866-81E8-7A5FC78E05FA}"/>
                </a:ext>
              </a:extLst>
            </p:cNvPr>
            <p:cNvCxnSpPr>
              <a:cxnSpLocks/>
            </p:cNvCxnSpPr>
            <p:nvPr/>
          </p:nvCxnSpPr>
          <p:spPr>
            <a:xfrm flipH="1">
              <a:off x="11662682" y="5037171"/>
              <a:ext cx="188686"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9" name="直角三角形 8">
              <a:extLst>
                <a:ext uri="{FF2B5EF4-FFF2-40B4-BE49-F238E27FC236}">
                  <a16:creationId xmlns="" xmlns:a16="http://schemas.microsoft.com/office/drawing/2014/main" id="{2C5A4622-D1C5-432A-BA35-338CF3903488}"/>
                </a:ext>
              </a:extLst>
            </p:cNvPr>
            <p:cNvSpPr/>
            <p:nvPr/>
          </p:nvSpPr>
          <p:spPr>
            <a:xfrm rot="18983614">
              <a:off x="11699412" y="5716227"/>
              <a:ext cx="127786" cy="127786"/>
            </a:xfrm>
            <a:prstGeom prst="r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Light" panose="020B0300000000000000" pitchFamily="34" charset="-122"/>
                <a:sym typeface="Arial" panose="020B0604020202020204" pitchFamily="34" charset="0"/>
              </a:endParaRPr>
            </a:p>
          </p:txBody>
        </p:sp>
      </p:grpSp>
    </p:spTree>
    <p:extLst>
      <p:ext uri="{BB962C8B-B14F-4D97-AF65-F5344CB8AC3E}">
        <p14:creationId xmlns:p14="http://schemas.microsoft.com/office/powerpoint/2010/main" val="170742198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696</TotalTime>
  <Words>2757</Words>
  <Application>Microsoft Office PowerPoint</Application>
  <PresentationFormat>宽屏</PresentationFormat>
  <Paragraphs>301</Paragraphs>
  <Slides>55</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55</vt:i4>
      </vt:variant>
    </vt:vector>
  </HeadingPairs>
  <TitlesOfParts>
    <vt:vector size="68" baseType="lpstr">
      <vt:lpstr>思源黑体 CN Light</vt:lpstr>
      <vt:lpstr>华文楷体</vt:lpstr>
      <vt:lpstr>黑体</vt:lpstr>
      <vt:lpstr>宋体</vt:lpstr>
      <vt:lpstr>Wingdings</vt:lpstr>
      <vt:lpstr>等线</vt:lpstr>
      <vt:lpstr>思源黑体 CN Heavy</vt:lpstr>
      <vt:lpstr>华文新魏</vt:lpstr>
      <vt:lpstr>楷体_GB2312</vt:lpstr>
      <vt:lpstr>Times New Roman</vt:lpstr>
      <vt:lpstr>Arial</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xb21cn</dc:creator>
  <cp:lastModifiedBy>ADMIN</cp:lastModifiedBy>
  <cp:revision>57</cp:revision>
  <dcterms:created xsi:type="dcterms:W3CDTF">2021-08-17T08:03:55Z</dcterms:created>
  <dcterms:modified xsi:type="dcterms:W3CDTF">2023-05-04T03:04:06Z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y fmtid="{D5CDD505-2E9C-101B-9397-08002B2CF9AE}" pid="3" name="KSOTemplateUUID">
    <vt:lpwstr>v1.0_mb_rj202nFBa18Umpd6f8Vwew==</vt:lpwstr>
  </property>
</Properties>
</file>